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Gill Sans"/>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107EFD-788C-48D0-9CC3-F3B8EAB2DC34}">
  <a:tblStyle styleId="{E1107EFD-788C-48D0-9CC3-F3B8EAB2DC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illSans-bold.fntdata"/><Relationship Id="rId50" Type="http://schemas.openxmlformats.org/officeDocument/2006/relationships/font" Target="fonts/GillSan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20c8450ad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20c8450ad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d20c8450ad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20c8450ad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d20c8450ad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20c8450ad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d20c8450ad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20c8450a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d20c8450ad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d20c8450ad_0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20c8450ad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d20c8450ad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36c8121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136c8121a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136c8121a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20c8450ad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d20c8450ad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74523bb52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f74523bb52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20c8450ad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d20c8450ad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d20c8450ad_0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36c8121a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136c8121a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20c8450ad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d20c8450ad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d20c8450ad_0_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20c8450ad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d20c8450ad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20c8450ad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20c8450ad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d20c8450ad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20c8450ad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d20c8450ad_0_4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d20c8450ad_0_4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20c8450ad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d20c8450ad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20c8450ad_0_4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d20c8450ad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74523bb52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f74523bb52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20c8450ad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d20c8450ad_0_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d20c8450ad_0_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ac573bd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ac573bd2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fac573bd2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20c8450ad_0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20c8450ad_0_6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d20c8450ad_0_6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20c8450ad_0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20c8450ad_0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d20c8450ad_0_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20c8450ad_0_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20c8450ad_0_6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d20c8450ad_0_6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ac573bd2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ac573bd2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fac573bd2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2b7d6b59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f2b7d6b599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f2b7d6b599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2b7d6b599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f2b7d6b59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82f15c6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82f15c6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f82f15c6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82f15c68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f82f15c68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2b7d6b59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f2b7d6b59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0c8450a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d20c8450a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d20c8450a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20c8450a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d20c8450a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0c8450ad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d20c8450ad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d20c8450ad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1" name="Google Shape;21;p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2"/>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1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1"/>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9" name="Google Shape;89;p1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2" name="Google Shape;92;p1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6" name="Google Shape;96;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9" name="Google Shape;99;p12"/>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8" name="Google Shape;28;p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1" name="Google Shape;31;p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4"/>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35" name="Google Shape;35;p4"/>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6" name="Google Shape;36;p4"/>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37" name="Google Shape;37;p4"/>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5"/>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45" name="Google Shape;45;p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5"/>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2" name="Google Shape;52;p6"/>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3" name="Google Shape;53;p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2" name="Google Shape;62;p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9"/>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0" name="Google Shape;70;p9"/>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1" name="Google Shape;71;p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4" name="Google Shape;74;p9"/>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grpSp>
        <p:nvGrpSpPr>
          <p:cNvPr id="76" name="Google Shape;76;p10"/>
          <p:cNvGrpSpPr/>
          <p:nvPr/>
        </p:nvGrpSpPr>
        <p:grpSpPr>
          <a:xfrm>
            <a:off x="7477387" y="482170"/>
            <a:ext cx="4074533" cy="5149101"/>
            <a:chOff x="7477387" y="482170"/>
            <a:chExt cx="4074533" cy="5149101"/>
          </a:xfrm>
        </p:grpSpPr>
        <p:sp>
          <p:nvSpPr>
            <p:cNvPr id="77" name="Google Shape;77;p1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0"/>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
          <p:cNvSpPr/>
          <p:nvPr>
            <p:ph idx="2" type="pic"/>
          </p:nvPr>
        </p:nvSpPr>
        <p:spPr>
          <a:xfrm>
            <a:off x="8124389" y="1122542"/>
            <a:ext cx="2791171" cy="3866327"/>
          </a:xfrm>
          <a:prstGeom prst="rect">
            <a:avLst/>
          </a:prstGeom>
          <a:solidFill>
            <a:srgbClr val="D8D8D8"/>
          </a:solidFill>
          <a:ln>
            <a:noFill/>
          </a:ln>
        </p:spPr>
      </p:sp>
      <p:sp>
        <p:nvSpPr>
          <p:cNvPr id="81" name="Google Shape;81;p10"/>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2" name="Google Shape;82;p10"/>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5" name="Google Shape;85;p10"/>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12" name="Google Shape;12;p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5" name="Google Shape;15;p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6" name="Google Shape;16;p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thehindu.com/data/data-domestic-violence-complaints-at-a-10-year-high-during-covid-19-lockdown/article31885001.ece" TargetMode="External"/><Relationship Id="rId4" Type="http://schemas.openxmlformats.org/officeDocument/2006/relationships/hyperlink" Target="https://doi.org/10.1155/2014/26787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3"/>
          <p:cNvSpPr txBox="1"/>
          <p:nvPr>
            <p:ph type="ctrTitle"/>
          </p:nvPr>
        </p:nvSpPr>
        <p:spPr>
          <a:xfrm>
            <a:off x="2572325" y="1493949"/>
            <a:ext cx="8637000" cy="1772400"/>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Clr>
                <a:schemeClr val="dk1"/>
              </a:buClr>
              <a:buSzPts val="5940"/>
              <a:buFont typeface="Gill Sans"/>
              <a:buNone/>
            </a:pPr>
            <a:r>
              <a:rPr lang="en-US" sz="4140"/>
              <a:t>              </a:t>
            </a:r>
            <a:r>
              <a:rPr lang="en-US" sz="4140">
                <a:solidFill>
                  <a:schemeClr val="accent1"/>
                </a:solidFill>
              </a:rPr>
              <a:t> </a:t>
            </a:r>
            <a:r>
              <a:rPr lang="en-US" sz="4240">
                <a:solidFill>
                  <a:schemeClr val="accent1"/>
                </a:solidFill>
              </a:rPr>
              <a:t> Nirbhaya Naari </a:t>
            </a:r>
            <a:endParaRPr sz="4240">
              <a:solidFill>
                <a:schemeClr val="accent1"/>
              </a:solidFill>
            </a:endParaRPr>
          </a:p>
          <a:p>
            <a:pPr indent="0" lvl="0" marL="0" rtl="0" algn="ctr">
              <a:lnSpc>
                <a:spcPct val="115000"/>
              </a:lnSpc>
              <a:spcBef>
                <a:spcPts val="0"/>
              </a:spcBef>
              <a:spcAft>
                <a:spcPts val="0"/>
              </a:spcAft>
              <a:buClr>
                <a:schemeClr val="dk1"/>
              </a:buClr>
              <a:buSzPts val="1100"/>
              <a:buFont typeface="Arial"/>
              <a:buNone/>
            </a:pPr>
            <a:r>
              <a:rPr b="1" lang="en-US" sz="3000">
                <a:latin typeface="Times New Roman"/>
                <a:ea typeface="Times New Roman"/>
                <a:cs typeface="Times New Roman"/>
                <a:sym typeface="Times New Roman"/>
              </a:rPr>
              <a:t> An Artificial Intelligence tool for detection of crime against Women</a:t>
            </a:r>
            <a:endParaRPr sz="3000"/>
          </a:p>
        </p:txBody>
      </p:sp>
      <p:sp>
        <p:nvSpPr>
          <p:cNvPr id="105" name="Google Shape;105;p13"/>
          <p:cNvSpPr txBox="1"/>
          <p:nvPr>
            <p:ph idx="1" type="subTitle"/>
          </p:nvPr>
        </p:nvSpPr>
        <p:spPr>
          <a:xfrm>
            <a:off x="2208600" y="3678750"/>
            <a:ext cx="9703200" cy="211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25"/>
              <a:buNone/>
            </a:pPr>
            <a:r>
              <a:t/>
            </a:r>
            <a:endParaRPr sz="825"/>
          </a:p>
          <a:p>
            <a:pPr indent="-381154" lvl="0" marL="342900" rtl="0" algn="l">
              <a:lnSpc>
                <a:spcPct val="100000"/>
              </a:lnSpc>
              <a:spcBef>
                <a:spcPts val="1000"/>
              </a:spcBef>
              <a:spcAft>
                <a:spcPts val="0"/>
              </a:spcAft>
              <a:buSzPts val="1862"/>
              <a:buAutoNum type="arabicPeriod"/>
            </a:pPr>
            <a:r>
              <a:rPr lang="en-US" sz="1562"/>
              <a:t>SAKSHEE SAWANT  (D17B, 51)		  </a:t>
            </a:r>
            <a:r>
              <a:rPr lang="en-US" sz="2043"/>
              <a:t>Project Mentor: </a:t>
            </a:r>
            <a:r>
              <a:rPr b="1" lang="en-US" sz="2043"/>
              <a:t>Dr.‌ ‌Mrs.‌ ‌Nupur‌ ‌Gir</a:t>
            </a:r>
            <a:r>
              <a:rPr b="1" lang="en-US" sz="2043"/>
              <a:t>i‌</a:t>
            </a:r>
            <a:r>
              <a:rPr b="1" lang="en-US" sz="512">
                <a:latin typeface="Times New Roman"/>
                <a:ea typeface="Times New Roman"/>
                <a:cs typeface="Times New Roman"/>
                <a:sym typeface="Times New Roman"/>
              </a:rPr>
              <a:t> ‌</a:t>
            </a:r>
            <a:endParaRPr sz="1562"/>
          </a:p>
          <a:p>
            <a:pPr indent="-362104" lvl="0" marL="342900" rtl="0" algn="l">
              <a:lnSpc>
                <a:spcPct val="100000"/>
              </a:lnSpc>
              <a:spcBef>
                <a:spcPts val="1000"/>
              </a:spcBef>
              <a:spcAft>
                <a:spcPts val="0"/>
              </a:spcAft>
              <a:buSzPts val="1562"/>
              <a:buFont typeface="Arial"/>
              <a:buAutoNum type="arabicPeriod"/>
            </a:pPr>
            <a:r>
              <a:rPr lang="en-US" sz="1562"/>
              <a:t>SRISHTI VAZIRANI  (D17B, 66)			</a:t>
            </a:r>
            <a:endParaRPr sz="1562"/>
          </a:p>
          <a:p>
            <a:pPr indent="-362104" lvl="0" marL="342900" rtl="0" algn="l">
              <a:lnSpc>
                <a:spcPct val="100000"/>
              </a:lnSpc>
              <a:spcBef>
                <a:spcPts val="1000"/>
              </a:spcBef>
              <a:spcAft>
                <a:spcPts val="0"/>
              </a:spcAft>
              <a:buSzPts val="1562"/>
              <a:buFont typeface="Arial"/>
              <a:buAutoNum type="arabicPeriod"/>
            </a:pPr>
            <a:r>
              <a:rPr lang="en-US" sz="1562"/>
              <a:t>KHUSHI ZAWAR  (D17B, 71)			</a:t>
            </a:r>
            <a:endParaRPr sz="1562"/>
          </a:p>
          <a:p>
            <a:pPr indent="-362104" lvl="0" marL="342900" rtl="0" algn="l">
              <a:lnSpc>
                <a:spcPct val="100000"/>
              </a:lnSpc>
              <a:spcBef>
                <a:spcPts val="1000"/>
              </a:spcBef>
              <a:spcAft>
                <a:spcPts val="0"/>
              </a:spcAft>
              <a:buSzPts val="1562"/>
              <a:buFont typeface="Arial"/>
              <a:buAutoNum type="arabicPeriod"/>
            </a:pPr>
            <a:r>
              <a:rPr lang="en-US" sz="1562"/>
              <a:t>DIVYA RAISINGHANI  (D17A, 52)</a:t>
            </a:r>
            <a:r>
              <a:rPr lang="en-US" sz="1562">
                <a:solidFill>
                  <a:schemeClr val="lt1"/>
                </a:solidFill>
              </a:rPr>
              <a:t>	</a:t>
            </a:r>
            <a:endParaRPr sz="1562"/>
          </a:p>
        </p:txBody>
      </p:sp>
      <p:grpSp>
        <p:nvGrpSpPr>
          <p:cNvPr id="106" name="Google Shape;106;p13"/>
          <p:cNvGrpSpPr/>
          <p:nvPr/>
        </p:nvGrpSpPr>
        <p:grpSpPr>
          <a:xfrm>
            <a:off x="1658527" y="134332"/>
            <a:ext cx="8426216" cy="1348869"/>
            <a:chOff x="1658527" y="145038"/>
            <a:chExt cx="8426216" cy="1076941"/>
          </a:xfrm>
        </p:grpSpPr>
        <p:pic>
          <p:nvPicPr>
            <p:cNvPr id="107" name="Google Shape;107;p13"/>
            <p:cNvPicPr preferRelativeResize="0"/>
            <p:nvPr/>
          </p:nvPicPr>
          <p:blipFill rotWithShape="1">
            <a:blip r:embed="rId3">
              <a:alphaModFix/>
            </a:blip>
            <a:srcRect b="0" l="0" r="0" t="0"/>
            <a:stretch/>
          </p:blipFill>
          <p:spPr>
            <a:xfrm>
              <a:off x="1658527" y="169257"/>
              <a:ext cx="1100137" cy="1052722"/>
            </a:xfrm>
            <a:prstGeom prst="rect">
              <a:avLst/>
            </a:prstGeom>
            <a:noFill/>
            <a:ln>
              <a:noFill/>
            </a:ln>
          </p:spPr>
        </p:pic>
        <p:sp>
          <p:nvSpPr>
            <p:cNvPr id="108" name="Google Shape;108;p13"/>
            <p:cNvSpPr txBox="1"/>
            <p:nvPr/>
          </p:nvSpPr>
          <p:spPr>
            <a:xfrm>
              <a:off x="2901243" y="145038"/>
              <a:ext cx="7183500" cy="958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BE </a:t>
              </a:r>
              <a:r>
                <a:rPr b="0" i="0" lang="en-US" sz="2400" u="none" cap="none" strike="noStrike">
                  <a:solidFill>
                    <a:schemeClr val="dk1"/>
                  </a:solidFill>
                  <a:latin typeface="Times New Roman"/>
                  <a:ea typeface="Times New Roman"/>
                  <a:cs typeface="Times New Roman"/>
                  <a:sym typeface="Times New Roman"/>
                </a:rPr>
                <a:t>Project Review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459016" y="974913"/>
            <a:ext cx="9607800" cy="1056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Gill Sans"/>
              <a:buNone/>
            </a:pPr>
            <a:r>
              <a:rPr lang="en-US"/>
              <a:t>LITERATURE SURVEY </a:t>
            </a:r>
            <a:endParaRPr/>
          </a:p>
        </p:txBody>
      </p:sp>
      <p:graphicFrame>
        <p:nvGraphicFramePr>
          <p:cNvPr id="187" name="Google Shape;187;p22"/>
          <p:cNvGraphicFramePr/>
          <p:nvPr/>
        </p:nvGraphicFramePr>
        <p:xfrm>
          <a:off x="1213863" y="1903625"/>
          <a:ext cx="3000000" cy="3000000"/>
        </p:xfrm>
        <a:graphic>
          <a:graphicData uri="http://schemas.openxmlformats.org/drawingml/2006/table">
            <a:tbl>
              <a:tblPr>
                <a:noFill/>
                <a:tableStyleId>{E1107EFD-788C-48D0-9CC3-F3B8EAB2DC34}</a:tableStyleId>
              </a:tblPr>
              <a:tblGrid>
                <a:gridCol w="683575"/>
                <a:gridCol w="3031700"/>
                <a:gridCol w="1816300"/>
                <a:gridCol w="5369225"/>
              </a:tblGrid>
              <a:tr h="476625">
                <a:tc>
                  <a:txBody>
                    <a:bodyPr/>
                    <a:lstStyle/>
                    <a:p>
                      <a:pPr indent="0" lvl="0" marL="0" rtl="0" algn="l">
                        <a:spcBef>
                          <a:spcPts val="0"/>
                        </a:spcBef>
                        <a:spcAft>
                          <a:spcPts val="0"/>
                        </a:spcAft>
                        <a:buNone/>
                      </a:pPr>
                      <a:r>
                        <a:rPr b="1" lang="en-US">
                          <a:solidFill>
                            <a:schemeClr val="dk1"/>
                          </a:solidFill>
                        </a:rPr>
                        <a:t>Sr. No.</a:t>
                      </a:r>
                      <a:endParaRPr b="1">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1"/>
                          </a:solidFill>
                        </a:rPr>
                        <a:t>Title of the paper</a:t>
                      </a:r>
                      <a:endParaRPr b="1">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1"/>
                          </a:solidFill>
                        </a:rPr>
                        <a:t>Authors</a:t>
                      </a:r>
                      <a:endParaRPr b="1">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1"/>
                          </a:solidFill>
                        </a:rPr>
                        <a:t>Briefings</a:t>
                      </a:r>
                      <a:endParaRPr b="1">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chemeClr val="dk2"/>
                      </a:solidFill>
                      <a:prstDash val="solid"/>
                      <a:round/>
                      <a:headEnd len="sm" w="sm" type="none"/>
                      <a:tailEnd len="sm" w="sm" type="none"/>
                    </a:lnB>
                  </a:tcPr>
                </a:tc>
              </a:tr>
              <a:tr h="1020450">
                <a:tc>
                  <a:txBody>
                    <a:bodyPr/>
                    <a:lstStyle/>
                    <a:p>
                      <a:pPr indent="0" lvl="0" marL="0" rtl="0" algn="l">
                        <a:spcBef>
                          <a:spcPts val="0"/>
                        </a:spcBef>
                        <a:spcAft>
                          <a:spcPts val="0"/>
                        </a:spcAft>
                        <a:buNone/>
                      </a:pPr>
                      <a:r>
                        <a:rPr lang="en-US">
                          <a:solidFill>
                            <a:schemeClr val="dk1"/>
                          </a:solidFill>
                        </a:rPr>
                        <a:t>1</a:t>
                      </a:r>
                      <a:endParaRPr>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b="1" lang="en-US" sz="1200">
                          <a:solidFill>
                            <a:schemeClr val="dk1"/>
                          </a:solidFill>
                          <a:latin typeface="Gill Sans"/>
                          <a:ea typeface="Gill Sans"/>
                          <a:cs typeface="Gill Sans"/>
                          <a:sym typeface="Gill Sans"/>
                        </a:rPr>
                        <a:t>Robust Real-Time Violence Detection in Video Using CNN And LSTM.</a:t>
                      </a:r>
                      <a:endParaRPr sz="1200">
                        <a:solidFill>
                          <a:schemeClr val="dk1"/>
                        </a:solidFill>
                        <a:latin typeface="Gill Sans"/>
                        <a:ea typeface="Gill Sans"/>
                        <a:cs typeface="Gill Sans"/>
                        <a:sym typeface="Gill Sans"/>
                      </a:endParaRPr>
                    </a:p>
                  </a:txBody>
                  <a:tcPr marT="91425" marB="91425" marR="91425" marL="91425">
                    <a:lnL cap="flat" cmpd="sng" w="9525">
                      <a:solidFill>
                        <a:srgbClr val="888888"/>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200">
                          <a:solidFill>
                            <a:schemeClr val="dk1"/>
                          </a:solidFill>
                          <a:latin typeface="Gill Sans"/>
                          <a:ea typeface="Gill Sans"/>
                          <a:cs typeface="Gill Sans"/>
                          <a:sym typeface="Gill Sans"/>
                        </a:rPr>
                        <a:t>Abdali, A.-M. R., &amp; Al-Tuma, R. F.</a:t>
                      </a:r>
                      <a:endParaRPr>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just">
                        <a:spcBef>
                          <a:spcPts val="0"/>
                        </a:spcBef>
                        <a:spcAft>
                          <a:spcPts val="0"/>
                        </a:spcAft>
                        <a:buNone/>
                      </a:pPr>
                      <a:r>
                        <a:rPr lang="en-US" sz="1200">
                          <a:solidFill>
                            <a:schemeClr val="dk1"/>
                          </a:solidFill>
                          <a:latin typeface="Gill Sans"/>
                          <a:ea typeface="Gill Sans"/>
                          <a:cs typeface="Gill Sans"/>
                          <a:sym typeface="Gill Sans"/>
                        </a:rPr>
                        <a:t>In this work, they presented a real-time violence detector based on deep-learning algorithms in this study. With a focus on the three-factor model, the suggested model comprises of CNN as a spatial feature extractor and LSTM as a temporal relation learning technique (overall generality -accuracy - fast response time).</a:t>
                      </a:r>
                      <a:endParaRPr sz="1200">
                        <a:solidFill>
                          <a:schemeClr val="dk1"/>
                        </a:solidFill>
                        <a:latin typeface="Gill Sans"/>
                        <a:ea typeface="Gill Sans"/>
                        <a:cs typeface="Gill Sans"/>
                        <a:sym typeface="Gill Sans"/>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173750">
                <a:tc>
                  <a:txBody>
                    <a:bodyPr/>
                    <a:lstStyle/>
                    <a:p>
                      <a:pPr indent="0" lvl="0" marL="0" rtl="0" algn="l">
                        <a:spcBef>
                          <a:spcPts val="0"/>
                        </a:spcBef>
                        <a:spcAft>
                          <a:spcPts val="0"/>
                        </a:spcAft>
                        <a:buNone/>
                      </a:pPr>
                      <a:r>
                        <a:rPr lang="en-US">
                          <a:solidFill>
                            <a:schemeClr val="dk1"/>
                          </a:solidFill>
                        </a:rPr>
                        <a:t>2</a:t>
                      </a:r>
                      <a:endParaRPr>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latin typeface="Gill Sans"/>
                          <a:ea typeface="Gill Sans"/>
                          <a:cs typeface="Gill Sans"/>
                          <a:sym typeface="Gill Sans"/>
                        </a:rPr>
                        <a:t>“</a:t>
                      </a:r>
                      <a:r>
                        <a:rPr b="1" lang="en-US" sz="1200">
                          <a:solidFill>
                            <a:srgbClr val="303030"/>
                          </a:solidFill>
                          <a:latin typeface="Gill Sans"/>
                          <a:ea typeface="Gill Sans"/>
                          <a:cs typeface="Gill Sans"/>
                          <a:sym typeface="Gill Sans"/>
                        </a:rPr>
                        <a:t>American Sign Language Alphabet Recognition by Extracting Feature from Hand Pose Estimation</a:t>
                      </a:r>
                      <a:r>
                        <a:rPr b="1" lang="en-US" sz="1200">
                          <a:solidFill>
                            <a:schemeClr val="dk1"/>
                          </a:solidFill>
                          <a:latin typeface="Gill Sans"/>
                          <a:ea typeface="Gill Sans"/>
                          <a:cs typeface="Gill Sans"/>
                          <a:sym typeface="Gill Sans"/>
                        </a:rPr>
                        <a:t>”</a:t>
                      </a:r>
                      <a:endParaRPr b="1" sz="1200">
                        <a:solidFill>
                          <a:schemeClr val="dk1"/>
                        </a:solidFill>
                        <a:latin typeface="Gill Sans"/>
                        <a:ea typeface="Gill Sans"/>
                        <a:cs typeface="Gill Sans"/>
                        <a:sym typeface="Gill Sans"/>
                      </a:endParaRPr>
                    </a:p>
                  </a:txBody>
                  <a:tcPr marT="91425" marB="91425" marR="91425" marL="91425">
                    <a:lnL cap="flat" cmpd="sng" w="9525">
                      <a:solidFill>
                        <a:srgbClr val="888888"/>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200">
                          <a:solidFill>
                            <a:srgbClr val="303030"/>
                          </a:solidFill>
                          <a:latin typeface="Gill Sans"/>
                          <a:ea typeface="Gill Sans"/>
                          <a:cs typeface="Gill Sans"/>
                          <a:sym typeface="Gill Sans"/>
                        </a:rPr>
                        <a:t>Shin, J., Matsuoka, A., Hasan, M., &amp; Srizon</a:t>
                      </a:r>
                      <a:endParaRPr>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200">
                          <a:solidFill>
                            <a:schemeClr val="dk1"/>
                          </a:solidFill>
                          <a:latin typeface="Gill Sans"/>
                          <a:ea typeface="Gill Sans"/>
                          <a:cs typeface="Gill Sans"/>
                          <a:sym typeface="Gill Sans"/>
                        </a:rPr>
                        <a:t>In this work, the media-pipe hands algorithm was used for estimating hand joints from RGB images of hands obtained from a web camera and two types of features were generated from the estimated coordinates of the joints obtained for classification</a:t>
                      </a:r>
                      <a:endParaRPr sz="1200">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8175">
                <a:tc>
                  <a:txBody>
                    <a:bodyPr/>
                    <a:lstStyle/>
                    <a:p>
                      <a:pPr indent="0" lvl="0" marL="0" rtl="0" algn="l">
                        <a:spcBef>
                          <a:spcPts val="0"/>
                        </a:spcBef>
                        <a:spcAft>
                          <a:spcPts val="0"/>
                        </a:spcAft>
                        <a:buNone/>
                      </a:pPr>
                      <a:r>
                        <a:rPr lang="en-US">
                          <a:solidFill>
                            <a:schemeClr val="dk1"/>
                          </a:solidFill>
                        </a:rPr>
                        <a:t>3</a:t>
                      </a:r>
                      <a:endParaRPr>
                        <a:solidFill>
                          <a:schemeClr val="dk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Gill Sans"/>
                          <a:ea typeface="Gill Sans"/>
                          <a:cs typeface="Gill Sans"/>
                          <a:sym typeface="Gill Sans"/>
                        </a:rPr>
                        <a:t>“Early Detection and Prevention of Domestic Violence Using the Women Abuse Screening Tool (WAST) in Primary Health Care Clinics in Malaysia”</a:t>
                      </a:r>
                      <a:endParaRPr b="1" sz="1200">
                        <a:solidFill>
                          <a:schemeClr val="dk1"/>
                        </a:solidFill>
                        <a:latin typeface="Gill Sans"/>
                        <a:ea typeface="Gill Sans"/>
                        <a:cs typeface="Gill Sans"/>
                        <a:sym typeface="Gill Sans"/>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Gill Sans"/>
                        <a:ea typeface="Gill Sans"/>
                        <a:cs typeface="Gill Sans"/>
                        <a:sym typeface="Gill Sans"/>
                      </a:endParaRPr>
                    </a:p>
                  </a:txBody>
                  <a:tcPr marT="91425" marB="91425" marR="91425" marL="91425">
                    <a:lnL cap="flat" cmpd="sng" w="9525">
                      <a:solidFill>
                        <a:srgbClr val="888888"/>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200">
                          <a:solidFill>
                            <a:schemeClr val="dk1"/>
                          </a:solidFill>
                          <a:latin typeface="Gill Sans"/>
                          <a:ea typeface="Gill Sans"/>
                          <a:cs typeface="Gill Sans"/>
                          <a:sym typeface="Gill Sans"/>
                        </a:rPr>
                        <a:t>Yut-Lin W, Othman S.</a:t>
                      </a:r>
                      <a:endParaRPr sz="1200">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US" sz="1200">
                          <a:solidFill>
                            <a:schemeClr val="dk1"/>
                          </a:solidFill>
                          <a:latin typeface="Gill Sans"/>
                          <a:ea typeface="Gill Sans"/>
                          <a:cs typeface="Gill Sans"/>
                          <a:sym typeface="Gill Sans"/>
                        </a:rPr>
                        <a:t>This is a cross-sectional study to identify domestic violence among female adult patients.The findings suggested that primary care can play an important role in detecting domestic abuse by using the WAST screening instrument, or a suitable adaptation of it, with women patients during routine visits to various health clinics</a:t>
                      </a:r>
                      <a:endParaRPr sz="1200">
                        <a:solidFill>
                          <a:schemeClr val="dk1"/>
                        </a:solidFill>
                        <a:latin typeface="Gill Sans"/>
                        <a:ea typeface="Gill Sans"/>
                        <a:cs typeface="Gill Sans"/>
                        <a:sym typeface="Gill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88" name="Google Shape;188;p22"/>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a:t>
            </a:r>
            <a:r>
              <a:rPr lang="en-US"/>
              <a:t>/04/2022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447191" y="804163"/>
            <a:ext cx="9607800" cy="105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LITERATURE SURVEY</a:t>
            </a:r>
            <a:endParaRPr/>
          </a:p>
        </p:txBody>
      </p:sp>
      <p:sp>
        <p:nvSpPr>
          <p:cNvPr id="194" name="Google Shape;194;p23"/>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195" name="Google Shape;195;p23"/>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196" name="Google Shape;196;p23"/>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7" name="Google Shape;197;p23"/>
          <p:cNvSpPr txBox="1"/>
          <p:nvPr>
            <p:ph idx="1" type="body"/>
          </p:nvPr>
        </p:nvSpPr>
        <p:spPr>
          <a:xfrm>
            <a:off x="1290950" y="1925025"/>
            <a:ext cx="10372200" cy="4272900"/>
          </a:xfrm>
          <a:prstGeom prst="rect">
            <a:avLst/>
          </a:prstGeom>
          <a:noFill/>
          <a:ln>
            <a:noFill/>
          </a:ln>
        </p:spPr>
        <p:txBody>
          <a:bodyPr anchorCtr="0" anchor="t" bIns="45700" lIns="91425" spcFirstLastPara="1" rIns="91425" wrap="square" tIns="45700">
            <a:noAutofit/>
          </a:bodyPr>
          <a:lstStyle/>
          <a:p>
            <a:pPr indent="-349250" lvl="0" marL="457200" rtl="0" algn="just">
              <a:spcBef>
                <a:spcPts val="0"/>
              </a:spcBef>
              <a:spcAft>
                <a:spcPts val="0"/>
              </a:spcAft>
              <a:buClr>
                <a:schemeClr val="dk1"/>
              </a:buClr>
              <a:buSzPts val="1900"/>
              <a:buChar char="●"/>
            </a:pPr>
            <a:r>
              <a:rPr b="1" lang="en-US" sz="1900">
                <a:solidFill>
                  <a:schemeClr val="dk1"/>
                </a:solidFill>
              </a:rPr>
              <a:t>Internal Complaints Committee(ICC) - Women</a:t>
            </a:r>
            <a:endParaRPr b="1" sz="1900">
              <a:solidFill>
                <a:schemeClr val="dk1"/>
              </a:solidFill>
            </a:endParaRPr>
          </a:p>
          <a:p>
            <a:pPr indent="0" lvl="0" marL="0" rtl="0" algn="just">
              <a:spcBef>
                <a:spcPts val="0"/>
              </a:spcBef>
              <a:spcAft>
                <a:spcPts val="0"/>
              </a:spcAft>
              <a:buNone/>
            </a:pPr>
            <a:r>
              <a:rPr lang="en-US" sz="1900">
                <a:solidFill>
                  <a:schemeClr val="dk1"/>
                </a:solidFill>
              </a:rPr>
              <a:t>The Ministry of Women and Child Development launched an </a:t>
            </a:r>
            <a:r>
              <a:rPr b="1" lang="en-US" sz="1900">
                <a:solidFill>
                  <a:schemeClr val="dk1"/>
                </a:solidFill>
              </a:rPr>
              <a:t>online complaint management system</a:t>
            </a:r>
            <a:r>
              <a:rPr lang="en-US" sz="1900">
                <a:solidFill>
                  <a:schemeClr val="dk1"/>
                </a:solidFill>
              </a:rPr>
              <a:t> called Sexual Harassment electronic -Box (She-Box) for registering complaints about sexual harassment at work. The She-Box is a platform for women working or visiting any Central Government office to file complaints related to sexual harassment at work under the </a:t>
            </a:r>
            <a:r>
              <a:rPr b="1" lang="en-US" sz="1900">
                <a:solidFill>
                  <a:schemeClr val="dk1"/>
                </a:solidFill>
              </a:rPr>
              <a:t>Sexual Harassment of Women at Work (Prevention, Prohibition and Redressal) Act, 2013</a:t>
            </a:r>
            <a:r>
              <a:rPr lang="en-US" sz="1900">
                <a:solidFill>
                  <a:schemeClr val="dk1"/>
                </a:solidFill>
              </a:rPr>
              <a:t>.</a:t>
            </a:r>
            <a:endParaRPr sz="1900">
              <a:solidFill>
                <a:schemeClr val="dk1"/>
              </a:solidFill>
            </a:endParaRPr>
          </a:p>
          <a:p>
            <a:pPr indent="0" lvl="0" marL="0" rtl="0" algn="just">
              <a:spcBef>
                <a:spcPts val="0"/>
              </a:spcBef>
              <a:spcAft>
                <a:spcPts val="0"/>
              </a:spcAft>
              <a:buNone/>
            </a:pPr>
            <a:r>
              <a:t/>
            </a:r>
            <a:endParaRPr sz="1900">
              <a:solidFill>
                <a:schemeClr val="dk1"/>
              </a:solidFill>
            </a:endParaRPr>
          </a:p>
          <a:p>
            <a:pPr indent="-349250" lvl="0" marL="457200" rtl="0" algn="just">
              <a:spcBef>
                <a:spcPts val="0"/>
              </a:spcBef>
              <a:spcAft>
                <a:spcPts val="0"/>
              </a:spcAft>
              <a:buClr>
                <a:schemeClr val="dk1"/>
              </a:buClr>
              <a:buSzPts val="1900"/>
              <a:buChar char="●"/>
            </a:pPr>
            <a:r>
              <a:rPr b="1" lang="en-US" sz="1900">
                <a:solidFill>
                  <a:schemeClr val="dk1"/>
                </a:solidFill>
              </a:rPr>
              <a:t>SHEROES</a:t>
            </a:r>
            <a:endParaRPr b="1" sz="1900">
              <a:solidFill>
                <a:schemeClr val="dk1"/>
              </a:solidFill>
            </a:endParaRPr>
          </a:p>
          <a:p>
            <a:pPr indent="0" lvl="0" marL="0" rtl="0" algn="just">
              <a:spcBef>
                <a:spcPts val="0"/>
              </a:spcBef>
              <a:spcAft>
                <a:spcPts val="0"/>
              </a:spcAft>
              <a:buClr>
                <a:schemeClr val="dk1"/>
              </a:buClr>
              <a:buSzPts val="1100"/>
              <a:buFont typeface="Arial"/>
              <a:buNone/>
            </a:pPr>
            <a:r>
              <a:rPr lang="en-US" sz="1900">
                <a:solidFill>
                  <a:schemeClr val="dk1"/>
                </a:solidFill>
              </a:rPr>
              <a:t>Sairee Chahal developed SHEROES, a </a:t>
            </a:r>
            <a:r>
              <a:rPr b="1" lang="en-US" sz="1900">
                <a:solidFill>
                  <a:schemeClr val="dk1"/>
                </a:solidFill>
              </a:rPr>
              <a:t>women-only community</a:t>
            </a:r>
            <a:r>
              <a:rPr lang="en-US" sz="1900">
                <a:solidFill>
                  <a:schemeClr val="dk1"/>
                </a:solidFill>
              </a:rPr>
              <a:t> that offers a safe and trusting area. Women can talk about many elements of their lives here, such as health, careers, and relationships, as well as share their life stories, accomplishments, and memorable moments. It gives women a place to talk about their experiences. It also assists them with counselling hotlines and professional referrals.</a:t>
            </a:r>
            <a:endParaRPr sz="1900">
              <a:solidFill>
                <a:schemeClr val="dk1"/>
              </a:solidFill>
            </a:endParaRPr>
          </a:p>
          <a:p>
            <a:pPr indent="0" lvl="0" marL="228600" rtl="0" algn="l">
              <a:lnSpc>
                <a:spcPct val="115000"/>
              </a:lnSpc>
              <a:spcBef>
                <a:spcPts val="0"/>
              </a:spcBef>
              <a:spcAft>
                <a:spcPts val="0"/>
              </a:spcAft>
              <a:buNone/>
            </a:pPr>
            <a:r>
              <a:t/>
            </a:r>
            <a:endParaRPr sz="800"/>
          </a:p>
          <a:p>
            <a:pPr indent="-101600" lvl="0" marL="228600" rtl="0" algn="l">
              <a:lnSpc>
                <a:spcPct val="120000"/>
              </a:lnSpc>
              <a:spcBef>
                <a:spcPts val="1000"/>
              </a:spcBef>
              <a:spcAft>
                <a:spcPts val="0"/>
              </a:spcAft>
              <a:buSzPts val="2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451566" y="798963"/>
            <a:ext cx="9607800" cy="105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LITERATURE SURVEY</a:t>
            </a:r>
            <a:endParaRPr/>
          </a:p>
        </p:txBody>
      </p:sp>
      <p:sp>
        <p:nvSpPr>
          <p:cNvPr id="203" name="Google Shape;203;p24"/>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204" name="Google Shape;204;p24"/>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205" name="Google Shape;205;p24"/>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 name="Google Shape;206;p24"/>
          <p:cNvSpPr txBox="1"/>
          <p:nvPr>
            <p:ph idx="1" type="body"/>
          </p:nvPr>
        </p:nvSpPr>
        <p:spPr>
          <a:xfrm>
            <a:off x="1089575" y="1730625"/>
            <a:ext cx="10686600" cy="421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The laws under </a:t>
            </a:r>
            <a:r>
              <a:rPr b="1" lang="en-US" sz="1700">
                <a:solidFill>
                  <a:schemeClr val="dk1"/>
                </a:solidFill>
              </a:rPr>
              <a:t>Section 354</a:t>
            </a:r>
            <a:r>
              <a:rPr lang="en-US" sz="1700">
                <a:solidFill>
                  <a:schemeClr val="dk1"/>
                </a:solidFill>
              </a:rPr>
              <a:t> state that: Any man commits to assault or use of criminal force to woman with intent to outrage her modesty or knowing it to be likely that he will thereby outrage her modesty, shall be punished with </a:t>
            </a:r>
            <a:r>
              <a:rPr b="1" lang="en-US" sz="1700">
                <a:solidFill>
                  <a:schemeClr val="dk1"/>
                </a:solidFill>
              </a:rPr>
              <a:t>imprisonment or fined or both</a:t>
            </a:r>
            <a:r>
              <a:rPr lang="en-US" sz="1700">
                <a:solidFill>
                  <a:schemeClr val="dk1"/>
                </a:solidFill>
              </a:rPr>
              <a:t>. The law protects against </a:t>
            </a:r>
            <a:endParaRPr sz="1700">
              <a:solidFill>
                <a:schemeClr val="dk1"/>
              </a:solidFill>
            </a:endParaRPr>
          </a:p>
          <a:p>
            <a:pPr indent="0" lvl="0" marL="457200" rtl="0" algn="l">
              <a:lnSpc>
                <a:spcPct val="115000"/>
              </a:lnSpc>
              <a:spcBef>
                <a:spcPts val="0"/>
              </a:spcBef>
              <a:spcAft>
                <a:spcPts val="0"/>
              </a:spcAft>
              <a:buNone/>
            </a:pPr>
            <a:r>
              <a:rPr lang="en-US" sz="1700">
                <a:solidFill>
                  <a:schemeClr val="dk1"/>
                </a:solidFill>
              </a:rPr>
              <a:t>A) Sexual harassment </a:t>
            </a:r>
            <a:endParaRPr sz="1700">
              <a:solidFill>
                <a:schemeClr val="dk1"/>
              </a:solidFill>
            </a:endParaRPr>
          </a:p>
          <a:p>
            <a:pPr indent="0" lvl="0" marL="457200" rtl="0" algn="l">
              <a:lnSpc>
                <a:spcPct val="115000"/>
              </a:lnSpc>
              <a:spcBef>
                <a:spcPts val="0"/>
              </a:spcBef>
              <a:spcAft>
                <a:spcPts val="0"/>
              </a:spcAft>
              <a:buNone/>
            </a:pPr>
            <a:r>
              <a:rPr lang="en-US" sz="1700">
                <a:solidFill>
                  <a:schemeClr val="dk1"/>
                </a:solidFill>
              </a:rPr>
              <a:t>B) Using assault or criminal force on a woman with intent to disrobe her</a:t>
            </a:r>
            <a:endParaRPr sz="1700">
              <a:solidFill>
                <a:schemeClr val="dk1"/>
              </a:solidFill>
            </a:endParaRPr>
          </a:p>
          <a:p>
            <a:pPr indent="0" lvl="0" marL="457200" rtl="0" algn="l">
              <a:lnSpc>
                <a:spcPct val="115000"/>
              </a:lnSpc>
              <a:spcBef>
                <a:spcPts val="0"/>
              </a:spcBef>
              <a:spcAft>
                <a:spcPts val="0"/>
              </a:spcAft>
              <a:buNone/>
            </a:pPr>
            <a:r>
              <a:rPr lang="en-US" sz="1700">
                <a:solidFill>
                  <a:schemeClr val="dk1"/>
                </a:solidFill>
              </a:rPr>
              <a:t>C) Voyeurism</a:t>
            </a:r>
            <a:endParaRPr sz="1700">
              <a:solidFill>
                <a:schemeClr val="dk1"/>
              </a:solidFill>
            </a:endParaRPr>
          </a:p>
          <a:p>
            <a:pPr indent="0" lvl="0" marL="457200" rtl="0" algn="l">
              <a:lnSpc>
                <a:spcPct val="115000"/>
              </a:lnSpc>
              <a:spcBef>
                <a:spcPts val="0"/>
              </a:spcBef>
              <a:spcAft>
                <a:spcPts val="0"/>
              </a:spcAft>
              <a:buNone/>
            </a:pPr>
            <a:r>
              <a:rPr lang="en-US" sz="1700">
                <a:solidFill>
                  <a:schemeClr val="dk1"/>
                </a:solidFill>
              </a:rPr>
              <a:t>D) Stalking</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Sexual harassment is considered a violation of a woman’s fundamental </a:t>
            </a:r>
            <a:r>
              <a:rPr b="1" lang="en-US" sz="1700">
                <a:solidFill>
                  <a:schemeClr val="dk1"/>
                </a:solidFill>
              </a:rPr>
              <a:t>right to equality,</a:t>
            </a:r>
            <a:r>
              <a:rPr lang="en-US" sz="1700">
                <a:solidFill>
                  <a:schemeClr val="dk1"/>
                </a:solidFill>
              </a:rPr>
              <a:t> which right is guaranteed by </a:t>
            </a:r>
            <a:r>
              <a:rPr b="1" lang="en-US" sz="1700">
                <a:solidFill>
                  <a:schemeClr val="dk1"/>
                </a:solidFill>
              </a:rPr>
              <a:t>Articles 14</a:t>
            </a:r>
            <a:r>
              <a:rPr lang="en-US" sz="1700">
                <a:solidFill>
                  <a:schemeClr val="dk1"/>
                </a:solidFill>
              </a:rPr>
              <a:t> and </a:t>
            </a:r>
            <a:r>
              <a:rPr b="1" lang="en-US" sz="1700">
                <a:solidFill>
                  <a:schemeClr val="dk1"/>
                </a:solidFill>
              </a:rPr>
              <a:t>15</a:t>
            </a:r>
            <a:r>
              <a:rPr lang="en-US" sz="1700">
                <a:solidFill>
                  <a:schemeClr val="dk1"/>
                </a:solidFill>
              </a:rPr>
              <a:t> of the Constitution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Similarly, the laws under </a:t>
            </a:r>
            <a:r>
              <a:rPr b="1" lang="en-US" sz="1700">
                <a:solidFill>
                  <a:schemeClr val="dk1"/>
                </a:solidFill>
              </a:rPr>
              <a:t>Section 509</a:t>
            </a:r>
            <a:r>
              <a:rPr lang="en-US" sz="1700">
                <a:solidFill>
                  <a:schemeClr val="dk1"/>
                </a:solidFill>
              </a:rPr>
              <a:t> declares that: uttering any word or making any gesture intended to insult the modesty of a woman will lead to imprisonment for three years and a fine</a:t>
            </a:r>
            <a:endParaRPr sz="1700">
              <a:solidFill>
                <a:schemeClr val="dk1"/>
              </a:solidFill>
            </a:endParaRPr>
          </a:p>
          <a:p>
            <a:pPr indent="0" lvl="0" marL="457200" rtl="0" algn="l">
              <a:lnSpc>
                <a:spcPct val="115000"/>
              </a:lnSpc>
              <a:spcBef>
                <a:spcPts val="0"/>
              </a:spcBef>
              <a:spcAft>
                <a:spcPts val="0"/>
              </a:spcAft>
              <a:buNone/>
            </a:pPr>
            <a:r>
              <a:t/>
            </a:r>
            <a:endParaRPr/>
          </a:p>
          <a:p>
            <a:pPr indent="0" lvl="0" marL="228600" rtl="0" algn="l">
              <a:lnSpc>
                <a:spcPct val="115000"/>
              </a:lnSpc>
              <a:spcBef>
                <a:spcPts val="0"/>
              </a:spcBef>
              <a:spcAft>
                <a:spcPts val="0"/>
              </a:spcAft>
              <a:buNone/>
            </a:pPr>
            <a:r>
              <a:t/>
            </a:r>
            <a:endParaRPr sz="800"/>
          </a:p>
          <a:p>
            <a:pPr indent="-101600" lvl="0" marL="228600" rtl="0" algn="l">
              <a:lnSpc>
                <a:spcPct val="120000"/>
              </a:lnSpc>
              <a:spcBef>
                <a:spcPts val="1000"/>
              </a:spcBef>
              <a:spcAft>
                <a:spcPts val="0"/>
              </a:spcAft>
              <a:buSzPts val="2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ctrTitle"/>
          </p:nvPr>
        </p:nvSpPr>
        <p:spPr>
          <a:xfrm>
            <a:off x="3647550" y="1425300"/>
            <a:ext cx="9182100" cy="2003700"/>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5940"/>
              <a:buFont typeface="Gill Sans"/>
              <a:buNone/>
            </a:pPr>
            <a:r>
              <a:rPr lang="en-US" sz="4940"/>
              <a:t>HARDWARE, SOFTWARE, TOOLS </a:t>
            </a:r>
            <a:r>
              <a:rPr lang="en-US" sz="4940"/>
              <a:t>USED </a:t>
            </a:r>
            <a:endParaRPr sz="4940"/>
          </a:p>
        </p:txBody>
      </p:sp>
      <p:grpSp>
        <p:nvGrpSpPr>
          <p:cNvPr id="213" name="Google Shape;213;p25"/>
          <p:cNvGrpSpPr/>
          <p:nvPr/>
        </p:nvGrpSpPr>
        <p:grpSpPr>
          <a:xfrm>
            <a:off x="1658527" y="145038"/>
            <a:ext cx="8426216" cy="831000"/>
            <a:chOff x="1658527" y="145038"/>
            <a:chExt cx="8426216" cy="831000"/>
          </a:xfrm>
        </p:grpSpPr>
        <p:pic>
          <p:nvPicPr>
            <p:cNvPr id="214" name="Google Shape;214;p25"/>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15" name="Google Shape;215;p25"/>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HARDWARE, SOFTWARE, TOOLS </a:t>
            </a:r>
            <a:r>
              <a:rPr lang="en-US"/>
              <a:t>USED</a:t>
            </a:r>
            <a:endParaRPr sz="1600"/>
          </a:p>
        </p:txBody>
      </p:sp>
      <p:sp>
        <p:nvSpPr>
          <p:cNvPr id="221" name="Google Shape;221;p26"/>
          <p:cNvSpPr txBox="1"/>
          <p:nvPr>
            <p:ph idx="1" type="body"/>
          </p:nvPr>
        </p:nvSpPr>
        <p:spPr>
          <a:xfrm>
            <a:off x="480052" y="2088400"/>
            <a:ext cx="3785400" cy="345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Arial"/>
              <a:buNone/>
            </a:pPr>
            <a:r>
              <a:rPr b="1" lang="en-US">
                <a:solidFill>
                  <a:schemeClr val="accent1"/>
                </a:solidFill>
              </a:rPr>
              <a:t>Language: </a:t>
            </a:r>
            <a:r>
              <a:rPr lang="en-US"/>
              <a:t>Python 3</a:t>
            </a:r>
            <a:endParaRPr/>
          </a:p>
          <a:p>
            <a:pPr indent="0" lvl="0" marL="0" rtl="0" algn="l">
              <a:spcBef>
                <a:spcPts val="0"/>
              </a:spcBef>
              <a:spcAft>
                <a:spcPts val="0"/>
              </a:spcAft>
              <a:buClr>
                <a:schemeClr val="dk1"/>
              </a:buClr>
              <a:buSzPts val="2000"/>
              <a:buFont typeface="Arial"/>
              <a:buNone/>
            </a:pPr>
            <a:r>
              <a:rPr b="1" lang="en-US">
                <a:solidFill>
                  <a:schemeClr val="accent1"/>
                </a:solidFill>
              </a:rPr>
              <a:t>IDE: </a:t>
            </a:r>
            <a:r>
              <a:rPr lang="en-US"/>
              <a:t>Jupyter notebook</a:t>
            </a:r>
            <a:endParaRPr/>
          </a:p>
          <a:p>
            <a:pPr indent="0" lvl="0" marL="0" rtl="0" algn="l">
              <a:lnSpc>
                <a:spcPct val="120000"/>
              </a:lnSpc>
              <a:spcBef>
                <a:spcPts val="0"/>
              </a:spcBef>
              <a:spcAft>
                <a:spcPts val="0"/>
              </a:spcAft>
              <a:buSzPts val="2000"/>
              <a:buNone/>
            </a:pPr>
            <a:r>
              <a:t/>
            </a:r>
            <a:endParaRPr b="1">
              <a:solidFill>
                <a:schemeClr val="accent1"/>
              </a:solidFill>
            </a:endParaRPr>
          </a:p>
          <a:p>
            <a:pPr indent="0" lvl="0" marL="0" rtl="0" algn="l">
              <a:lnSpc>
                <a:spcPct val="120000"/>
              </a:lnSpc>
              <a:spcBef>
                <a:spcPts val="0"/>
              </a:spcBef>
              <a:spcAft>
                <a:spcPts val="0"/>
              </a:spcAft>
              <a:buSzPts val="2000"/>
              <a:buNone/>
            </a:pPr>
            <a:r>
              <a:t/>
            </a:r>
            <a:endParaRPr b="1">
              <a:solidFill>
                <a:schemeClr val="accent1"/>
              </a:solidFill>
            </a:endParaRPr>
          </a:p>
          <a:p>
            <a:pPr indent="0" lvl="0" marL="0" rtl="0" algn="l">
              <a:lnSpc>
                <a:spcPct val="120000"/>
              </a:lnSpc>
              <a:spcBef>
                <a:spcPts val="0"/>
              </a:spcBef>
              <a:spcAft>
                <a:spcPts val="0"/>
              </a:spcAft>
              <a:buSzPts val="2000"/>
              <a:buNone/>
            </a:pPr>
            <a:r>
              <a:t/>
            </a:r>
            <a:endParaRPr/>
          </a:p>
        </p:txBody>
      </p:sp>
      <p:sp>
        <p:nvSpPr>
          <p:cNvPr id="222" name="Google Shape;222;p26"/>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223" name="Google Shape;223;p26"/>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224" name="Google Shape;224;p26"/>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5" name="Google Shape;225;p26"/>
          <p:cNvSpPr txBox="1"/>
          <p:nvPr>
            <p:ph idx="1" type="body"/>
          </p:nvPr>
        </p:nvSpPr>
        <p:spPr>
          <a:xfrm>
            <a:off x="5918613" y="2088400"/>
            <a:ext cx="3785400" cy="3293700"/>
          </a:xfrm>
          <a:prstGeom prst="rect">
            <a:avLst/>
          </a:prstGeom>
          <a:noFill/>
          <a:ln>
            <a:noFill/>
          </a:ln>
        </p:spPr>
        <p:txBody>
          <a:bodyPr anchorCtr="0" anchor="t" bIns="45700" lIns="91425" spcFirstLastPara="1" rIns="91425" wrap="square" tIns="45700">
            <a:normAutofit/>
          </a:bodyPr>
          <a:lstStyle/>
          <a:p>
            <a:pPr indent="-101600" lvl="0" marL="228600" rtl="0" algn="l">
              <a:lnSpc>
                <a:spcPct val="120000"/>
              </a:lnSpc>
              <a:spcBef>
                <a:spcPts val="0"/>
              </a:spcBef>
              <a:spcAft>
                <a:spcPts val="0"/>
              </a:spcAft>
              <a:buSzPts val="2000"/>
              <a:buNone/>
            </a:pPr>
            <a:r>
              <a:rPr b="1" lang="en-US">
                <a:solidFill>
                  <a:schemeClr val="accent1"/>
                </a:solidFill>
              </a:rPr>
              <a:t>Framework:</a:t>
            </a:r>
            <a:endParaRPr b="1">
              <a:solidFill>
                <a:schemeClr val="accent1"/>
              </a:solidFill>
            </a:endParaRPr>
          </a:p>
          <a:p>
            <a:pPr indent="-101600" lvl="0" marL="228600" rtl="0" algn="l">
              <a:lnSpc>
                <a:spcPct val="120000"/>
              </a:lnSpc>
              <a:spcBef>
                <a:spcPts val="0"/>
              </a:spcBef>
              <a:spcAft>
                <a:spcPts val="0"/>
              </a:spcAft>
              <a:buSzPts val="2000"/>
              <a:buNone/>
            </a:pPr>
            <a:r>
              <a:rPr lang="en-US"/>
              <a:t>1. Django</a:t>
            </a:r>
            <a:endParaRPr/>
          </a:p>
          <a:p>
            <a:pPr indent="-101600" lvl="0" marL="228600" rtl="0" algn="l">
              <a:lnSpc>
                <a:spcPct val="120000"/>
              </a:lnSpc>
              <a:spcBef>
                <a:spcPts val="0"/>
              </a:spcBef>
              <a:spcAft>
                <a:spcPts val="0"/>
              </a:spcAft>
              <a:buSzPts val="2000"/>
              <a:buNone/>
            </a:pPr>
            <a:r>
              <a:t/>
            </a:r>
            <a:endParaRPr/>
          </a:p>
          <a:p>
            <a:pPr indent="0" lvl="0" marL="0" rtl="0" algn="l">
              <a:lnSpc>
                <a:spcPct val="120000"/>
              </a:lnSpc>
              <a:spcBef>
                <a:spcPts val="0"/>
              </a:spcBef>
              <a:spcAft>
                <a:spcPts val="0"/>
              </a:spcAft>
              <a:buSzPts val="2000"/>
              <a:buNone/>
            </a:pPr>
            <a:r>
              <a:t/>
            </a:r>
            <a:endParaRPr>
              <a:solidFill>
                <a:schemeClr val="accent1"/>
              </a:solidFill>
            </a:endParaRPr>
          </a:p>
          <a:p>
            <a:pPr indent="-101600" lvl="0" marL="228600" rtl="0" algn="l">
              <a:lnSpc>
                <a:spcPct val="120000"/>
              </a:lnSpc>
              <a:spcBef>
                <a:spcPts val="0"/>
              </a:spcBef>
              <a:spcAft>
                <a:spcPts val="0"/>
              </a:spcAft>
              <a:buSzPts val="2000"/>
              <a:buNone/>
            </a:pPr>
            <a:r>
              <a:t/>
            </a:r>
            <a:endParaRPr/>
          </a:p>
        </p:txBody>
      </p:sp>
      <p:sp>
        <p:nvSpPr>
          <p:cNvPr id="226" name="Google Shape;226;p26"/>
          <p:cNvSpPr txBox="1"/>
          <p:nvPr>
            <p:ph idx="1" type="body"/>
          </p:nvPr>
        </p:nvSpPr>
        <p:spPr>
          <a:xfrm>
            <a:off x="7789525" y="2088400"/>
            <a:ext cx="3785400" cy="32937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US">
                <a:solidFill>
                  <a:schemeClr val="accent1"/>
                </a:solidFill>
              </a:rPr>
              <a:t>Deployment:</a:t>
            </a:r>
            <a:endParaRPr b="1">
              <a:solidFill>
                <a:schemeClr val="accent1"/>
              </a:solidFill>
            </a:endParaRPr>
          </a:p>
          <a:p>
            <a:pPr indent="0" lvl="0" marL="127000" rtl="0" algn="l">
              <a:lnSpc>
                <a:spcPct val="120000"/>
              </a:lnSpc>
              <a:spcBef>
                <a:spcPts val="0"/>
              </a:spcBef>
              <a:spcAft>
                <a:spcPts val="0"/>
              </a:spcAft>
              <a:buSzPts val="2000"/>
              <a:buNone/>
            </a:pPr>
            <a:r>
              <a:rPr lang="en-US"/>
              <a:t>1. AWS</a:t>
            </a:r>
            <a:endParaRPr/>
          </a:p>
          <a:p>
            <a:pPr indent="-101600" lvl="0" marL="228600" rtl="0" algn="l">
              <a:lnSpc>
                <a:spcPct val="120000"/>
              </a:lnSpc>
              <a:spcBef>
                <a:spcPts val="0"/>
              </a:spcBef>
              <a:spcAft>
                <a:spcPts val="0"/>
              </a:spcAft>
              <a:buSzPts val="2000"/>
              <a:buNone/>
            </a:pPr>
            <a:r>
              <a:t/>
            </a:r>
            <a:endParaRPr/>
          </a:p>
          <a:p>
            <a:pPr indent="-101600" lvl="0" marL="228600" rtl="0" algn="l">
              <a:lnSpc>
                <a:spcPct val="120000"/>
              </a:lnSpc>
              <a:spcBef>
                <a:spcPts val="0"/>
              </a:spcBef>
              <a:spcAft>
                <a:spcPts val="0"/>
              </a:spcAft>
              <a:buSzPts val="2000"/>
              <a:buNone/>
            </a:pPr>
            <a:r>
              <a:t/>
            </a:r>
            <a:endParaRPr>
              <a:solidFill>
                <a:srgbClr val="191919"/>
              </a:solidFill>
            </a:endParaRPr>
          </a:p>
          <a:p>
            <a:pPr indent="-101600" lvl="0" marL="228600" rtl="0" algn="l">
              <a:lnSpc>
                <a:spcPct val="120000"/>
              </a:lnSpc>
              <a:spcBef>
                <a:spcPts val="0"/>
              </a:spcBef>
              <a:spcAft>
                <a:spcPts val="0"/>
              </a:spcAft>
              <a:buSzPts val="2000"/>
              <a:buNone/>
            </a:pPr>
            <a:r>
              <a:t/>
            </a:r>
            <a:endParaRPr/>
          </a:p>
        </p:txBody>
      </p:sp>
      <p:sp>
        <p:nvSpPr>
          <p:cNvPr id="227" name="Google Shape;227;p26"/>
          <p:cNvSpPr txBox="1"/>
          <p:nvPr>
            <p:ph idx="1" type="body"/>
          </p:nvPr>
        </p:nvSpPr>
        <p:spPr>
          <a:xfrm>
            <a:off x="9498675" y="2088400"/>
            <a:ext cx="3785400" cy="32937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US">
                <a:solidFill>
                  <a:schemeClr val="accent1"/>
                </a:solidFill>
              </a:rPr>
              <a:t>Cloud Resources:</a:t>
            </a:r>
            <a:endParaRPr b="1">
              <a:solidFill>
                <a:schemeClr val="accent1"/>
              </a:solidFill>
            </a:endParaRPr>
          </a:p>
          <a:p>
            <a:pPr indent="0" lvl="0" marL="0" rtl="0" algn="l">
              <a:lnSpc>
                <a:spcPct val="120000"/>
              </a:lnSpc>
              <a:spcBef>
                <a:spcPts val="0"/>
              </a:spcBef>
              <a:spcAft>
                <a:spcPts val="0"/>
              </a:spcAft>
              <a:buNone/>
            </a:pPr>
            <a:r>
              <a:rPr lang="en-US">
                <a:solidFill>
                  <a:srgbClr val="191919"/>
                </a:solidFill>
              </a:rPr>
              <a:t>1. Amazon AWS</a:t>
            </a:r>
            <a:endParaRPr>
              <a:solidFill>
                <a:srgbClr val="191919"/>
              </a:solidFill>
            </a:endParaRPr>
          </a:p>
          <a:p>
            <a:pPr indent="0" lvl="0" marL="0" rtl="0" algn="l">
              <a:lnSpc>
                <a:spcPct val="120000"/>
              </a:lnSpc>
              <a:spcBef>
                <a:spcPts val="0"/>
              </a:spcBef>
              <a:spcAft>
                <a:spcPts val="0"/>
              </a:spcAft>
              <a:buNone/>
            </a:pPr>
            <a:r>
              <a:t/>
            </a:r>
            <a:endParaRPr>
              <a:solidFill>
                <a:srgbClr val="191919"/>
              </a:solidFill>
            </a:endParaRPr>
          </a:p>
          <a:p>
            <a:pPr indent="-101600" lvl="0" marL="228600" rtl="0" algn="l">
              <a:lnSpc>
                <a:spcPct val="120000"/>
              </a:lnSpc>
              <a:spcBef>
                <a:spcPts val="0"/>
              </a:spcBef>
              <a:spcAft>
                <a:spcPts val="0"/>
              </a:spcAft>
              <a:buSzPts val="2000"/>
              <a:buNone/>
            </a:pPr>
            <a:r>
              <a:t/>
            </a:r>
            <a:endParaRPr/>
          </a:p>
        </p:txBody>
      </p:sp>
      <p:sp>
        <p:nvSpPr>
          <p:cNvPr id="228" name="Google Shape;228;p26"/>
          <p:cNvSpPr txBox="1"/>
          <p:nvPr>
            <p:ph idx="1" type="body"/>
          </p:nvPr>
        </p:nvSpPr>
        <p:spPr>
          <a:xfrm>
            <a:off x="3282677" y="2088400"/>
            <a:ext cx="3785400" cy="34506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US">
                <a:solidFill>
                  <a:schemeClr val="accent1"/>
                </a:solidFill>
              </a:rPr>
              <a:t>Modules/Packages:</a:t>
            </a:r>
            <a:endParaRPr b="1">
              <a:solidFill>
                <a:schemeClr val="accent1"/>
              </a:solidFill>
            </a:endParaRPr>
          </a:p>
          <a:p>
            <a:pPr indent="0" lvl="0" marL="0" rtl="0" algn="l">
              <a:lnSpc>
                <a:spcPct val="120000"/>
              </a:lnSpc>
              <a:spcBef>
                <a:spcPts val="0"/>
              </a:spcBef>
              <a:spcAft>
                <a:spcPts val="0"/>
              </a:spcAft>
              <a:buSzPts val="2000"/>
              <a:buNone/>
            </a:pPr>
            <a:r>
              <a:rPr lang="en-US"/>
              <a:t>1. Scikit learn</a:t>
            </a:r>
            <a:endParaRPr/>
          </a:p>
          <a:p>
            <a:pPr indent="0" lvl="0" marL="0" rtl="0" algn="l">
              <a:lnSpc>
                <a:spcPct val="120000"/>
              </a:lnSpc>
              <a:spcBef>
                <a:spcPts val="0"/>
              </a:spcBef>
              <a:spcAft>
                <a:spcPts val="0"/>
              </a:spcAft>
              <a:buSzPts val="2000"/>
              <a:buNone/>
            </a:pPr>
            <a:r>
              <a:rPr lang="en-US"/>
              <a:t>2. Numpy</a:t>
            </a:r>
            <a:endParaRPr/>
          </a:p>
          <a:p>
            <a:pPr indent="0" lvl="0" marL="0" rtl="0" algn="l">
              <a:lnSpc>
                <a:spcPct val="120000"/>
              </a:lnSpc>
              <a:spcBef>
                <a:spcPts val="0"/>
              </a:spcBef>
              <a:spcAft>
                <a:spcPts val="0"/>
              </a:spcAft>
              <a:buSzPts val="2000"/>
              <a:buNone/>
            </a:pPr>
            <a:r>
              <a:rPr lang="en-US"/>
              <a:t>3. Matplotlib</a:t>
            </a:r>
            <a:endParaRPr/>
          </a:p>
          <a:p>
            <a:pPr indent="0" lvl="0" marL="0" rtl="0" algn="l">
              <a:lnSpc>
                <a:spcPct val="120000"/>
              </a:lnSpc>
              <a:spcBef>
                <a:spcPts val="0"/>
              </a:spcBef>
              <a:spcAft>
                <a:spcPts val="0"/>
              </a:spcAft>
              <a:buSzPts val="2000"/>
              <a:buNone/>
            </a:pPr>
            <a:r>
              <a:rPr lang="en-US"/>
              <a:t>4. Pandas</a:t>
            </a:r>
            <a:endParaRPr/>
          </a:p>
          <a:p>
            <a:pPr indent="0" lvl="0" marL="0" rtl="0" algn="l">
              <a:lnSpc>
                <a:spcPct val="120000"/>
              </a:lnSpc>
              <a:spcBef>
                <a:spcPts val="0"/>
              </a:spcBef>
              <a:spcAft>
                <a:spcPts val="0"/>
              </a:spcAft>
              <a:buSzPts val="2000"/>
              <a:buNone/>
            </a:pPr>
            <a:r>
              <a:rPr lang="en-US"/>
              <a:t>5. Keras</a:t>
            </a:r>
            <a:endParaRPr/>
          </a:p>
          <a:p>
            <a:pPr indent="0" lvl="0" marL="0" rtl="0" algn="l">
              <a:lnSpc>
                <a:spcPct val="120000"/>
              </a:lnSpc>
              <a:spcBef>
                <a:spcPts val="0"/>
              </a:spcBef>
              <a:spcAft>
                <a:spcPts val="0"/>
              </a:spcAft>
              <a:buSzPts val="2000"/>
              <a:buNone/>
            </a:pPr>
            <a:r>
              <a:rPr lang="en-US"/>
              <a:t>6. TensorFlow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ctrTitle"/>
          </p:nvPr>
        </p:nvSpPr>
        <p:spPr>
          <a:xfrm>
            <a:off x="2881713" y="1674302"/>
            <a:ext cx="8500200" cy="1754700"/>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Gill Sans"/>
              <a:buNone/>
            </a:pPr>
            <a:r>
              <a:rPr lang="en-US"/>
              <a:t>BLOCK </a:t>
            </a:r>
            <a:r>
              <a:rPr lang="en-US"/>
              <a:t>DIAGRAM</a:t>
            </a:r>
            <a:endParaRPr/>
          </a:p>
        </p:txBody>
      </p:sp>
      <p:grpSp>
        <p:nvGrpSpPr>
          <p:cNvPr id="235" name="Google Shape;235;p27"/>
          <p:cNvGrpSpPr/>
          <p:nvPr/>
        </p:nvGrpSpPr>
        <p:grpSpPr>
          <a:xfrm>
            <a:off x="1658527" y="145038"/>
            <a:ext cx="8426216" cy="831000"/>
            <a:chOff x="1658527" y="145038"/>
            <a:chExt cx="8426216" cy="831000"/>
          </a:xfrm>
        </p:grpSpPr>
        <p:pic>
          <p:nvPicPr>
            <p:cNvPr id="236" name="Google Shape;236;p27"/>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37" name="Google Shape;237;p27"/>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451579" y="788256"/>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BLOCK </a:t>
            </a:r>
            <a:r>
              <a:rPr lang="en-US"/>
              <a:t>DIAGRAM</a:t>
            </a:r>
            <a:endParaRPr/>
          </a:p>
        </p:txBody>
      </p:sp>
      <p:sp>
        <p:nvSpPr>
          <p:cNvPr id="243" name="Google Shape;243;p28"/>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244" name="Google Shape;244;p28"/>
          <p:cNvSpPr txBox="1"/>
          <p:nvPr>
            <p:ph idx="11" type="ftr"/>
          </p:nvPr>
        </p:nvSpPr>
        <p:spPr>
          <a:xfrm>
            <a:off x="1380754" y="1415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245" name="Google Shape;245;p28"/>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28"/>
          <p:cNvSpPr/>
          <p:nvPr/>
        </p:nvSpPr>
        <p:spPr>
          <a:xfrm>
            <a:off x="942000" y="1985925"/>
            <a:ext cx="10308000" cy="458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8"/>
          <p:cNvPicPr preferRelativeResize="0"/>
          <p:nvPr/>
        </p:nvPicPr>
        <p:blipFill>
          <a:blip r:embed="rId3">
            <a:alphaModFix/>
          </a:blip>
          <a:stretch>
            <a:fillRect/>
          </a:stretch>
        </p:blipFill>
        <p:spPr>
          <a:xfrm>
            <a:off x="2461813" y="2285926"/>
            <a:ext cx="7582825" cy="398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ctrTitle"/>
          </p:nvPr>
        </p:nvSpPr>
        <p:spPr>
          <a:xfrm>
            <a:off x="2570588" y="1674302"/>
            <a:ext cx="8500200" cy="1754700"/>
          </a:xfrm>
          <a:prstGeom prst="rect">
            <a:avLst/>
          </a:prstGeom>
          <a:noFill/>
          <a:ln>
            <a:noFill/>
          </a:ln>
        </p:spPr>
        <p:txBody>
          <a:bodyPr anchorCtr="0" anchor="b" bIns="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Gill Sans"/>
              <a:buNone/>
            </a:pPr>
            <a:r>
              <a:rPr lang="en-US"/>
              <a:t>DEPLOYMENT DIAGRAM</a:t>
            </a:r>
            <a:endParaRPr/>
          </a:p>
        </p:txBody>
      </p:sp>
      <p:grpSp>
        <p:nvGrpSpPr>
          <p:cNvPr id="254" name="Google Shape;254;p29"/>
          <p:cNvGrpSpPr/>
          <p:nvPr/>
        </p:nvGrpSpPr>
        <p:grpSpPr>
          <a:xfrm>
            <a:off x="1658527" y="145038"/>
            <a:ext cx="8426094" cy="830997"/>
            <a:chOff x="1658527" y="145038"/>
            <a:chExt cx="8426094" cy="830997"/>
          </a:xfrm>
        </p:grpSpPr>
        <p:pic>
          <p:nvPicPr>
            <p:cNvPr id="255" name="Google Shape;255;p29"/>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56" name="Google Shape;256;p29"/>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DEPLOYMENT </a:t>
            </a:r>
            <a:r>
              <a:rPr lang="en-US"/>
              <a:t>DIAGRAM </a:t>
            </a:r>
            <a:endParaRPr/>
          </a:p>
        </p:txBody>
      </p:sp>
      <p:sp>
        <p:nvSpPr>
          <p:cNvPr id="262" name="Google Shape;262;p30"/>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263" name="Google Shape;263;p30"/>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264" name="Google Shape;264;p30"/>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5" name="Google Shape;265;p30"/>
          <p:cNvPicPr preferRelativeResize="0"/>
          <p:nvPr/>
        </p:nvPicPr>
        <p:blipFill rotWithShape="1">
          <a:blip r:embed="rId3">
            <a:alphaModFix/>
          </a:blip>
          <a:srcRect b="19113" l="0" r="0" t="0"/>
          <a:stretch/>
        </p:blipFill>
        <p:spPr>
          <a:xfrm>
            <a:off x="1816725" y="2018475"/>
            <a:ext cx="8252074" cy="3754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ctrTitle"/>
          </p:nvPr>
        </p:nvSpPr>
        <p:spPr>
          <a:xfrm>
            <a:off x="2881713" y="1674302"/>
            <a:ext cx="8500200" cy="1754700"/>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Gill Sans"/>
              <a:buNone/>
            </a:pPr>
            <a:r>
              <a:rPr lang="en-US"/>
              <a:t>MODULAR DIAGRAM</a:t>
            </a:r>
            <a:endParaRPr/>
          </a:p>
        </p:txBody>
      </p:sp>
      <p:grpSp>
        <p:nvGrpSpPr>
          <p:cNvPr id="272" name="Google Shape;272;p31"/>
          <p:cNvGrpSpPr/>
          <p:nvPr/>
        </p:nvGrpSpPr>
        <p:grpSpPr>
          <a:xfrm>
            <a:off x="1658527" y="145038"/>
            <a:ext cx="8426216" cy="831000"/>
            <a:chOff x="1658527" y="145038"/>
            <a:chExt cx="8426216" cy="831000"/>
          </a:xfrm>
        </p:grpSpPr>
        <p:pic>
          <p:nvPicPr>
            <p:cNvPr id="273" name="Google Shape;273;p31"/>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74" name="Google Shape;274;p31"/>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type="title"/>
          </p:nvPr>
        </p:nvSpPr>
        <p:spPr>
          <a:xfrm>
            <a:off x="1451579" y="804519"/>
            <a:ext cx="9603275" cy="6636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INDEX</a:t>
            </a:r>
            <a:endParaRPr/>
          </a:p>
        </p:txBody>
      </p:sp>
      <p:sp>
        <p:nvSpPr>
          <p:cNvPr id="114" name="Google Shape;114;p14"/>
          <p:cNvSpPr txBox="1"/>
          <p:nvPr>
            <p:ph idx="1" type="body"/>
          </p:nvPr>
        </p:nvSpPr>
        <p:spPr>
          <a:xfrm>
            <a:off x="1451569" y="1813675"/>
            <a:ext cx="5004600" cy="4396200"/>
          </a:xfrm>
          <a:prstGeom prst="rect">
            <a:avLst/>
          </a:prstGeom>
          <a:noFill/>
          <a:ln>
            <a:noFill/>
          </a:ln>
        </p:spPr>
        <p:txBody>
          <a:bodyPr anchorCtr="0" anchor="t" bIns="45700" lIns="91425" spcFirstLastPara="1" rIns="91425" wrap="square" tIns="45700">
            <a:noAutofit/>
          </a:bodyPr>
          <a:lstStyle/>
          <a:p>
            <a:pPr indent="-196850" lvl="0" marL="228600" rtl="0" algn="l">
              <a:lnSpc>
                <a:spcPct val="115000"/>
              </a:lnSpc>
              <a:spcBef>
                <a:spcPts val="1000"/>
              </a:spcBef>
              <a:spcAft>
                <a:spcPts val="0"/>
              </a:spcAft>
              <a:buClr>
                <a:srgbClr val="191919"/>
              </a:buClr>
              <a:buSzPts val="1300"/>
              <a:buFont typeface="Gill Sans"/>
              <a:buChar char="•"/>
            </a:pPr>
            <a:r>
              <a:rPr lang="en-US" sz="1300">
                <a:solidFill>
                  <a:srgbClr val="191919"/>
                </a:solidFill>
              </a:rPr>
              <a:t>Introduction to Project</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Lacuna in the existing System</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Problem Statement</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Literature Survey</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Hardware, Software, tools and the constraints</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Block Diagram of the Project (Conceptual Architecture)</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Modular Diagram of the Project (Also DFD, Use Case diagram / ER Diagram)</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Methodology employed</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Algorithms Implemented</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Implementation Details (Flowchart, GUI Screenshots, Dataset Used)</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Results Obtained (Screenshots)</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Conclusion  </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Future Scope</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References</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Review Sheet 1 (Semester VIII)</a:t>
            </a:r>
            <a:endParaRPr sz="1300">
              <a:solidFill>
                <a:srgbClr val="191919"/>
              </a:solidFill>
            </a:endParaRPr>
          </a:p>
          <a:p>
            <a:pPr indent="-196850" lvl="0" marL="228600" rtl="0" algn="l">
              <a:lnSpc>
                <a:spcPct val="115000"/>
              </a:lnSpc>
              <a:spcBef>
                <a:spcPts val="0"/>
              </a:spcBef>
              <a:spcAft>
                <a:spcPts val="0"/>
              </a:spcAft>
              <a:buClr>
                <a:srgbClr val="191919"/>
              </a:buClr>
              <a:buSzPts val="1300"/>
              <a:buFont typeface="Gill Sans"/>
              <a:buChar char="•"/>
            </a:pPr>
            <a:r>
              <a:rPr lang="en-US" sz="1300">
                <a:solidFill>
                  <a:srgbClr val="191919"/>
                </a:solidFill>
              </a:rPr>
              <a:t>Details of paper Published</a:t>
            </a:r>
            <a:endParaRPr sz="1300">
              <a:solidFill>
                <a:srgbClr val="191919"/>
              </a:solidFill>
            </a:endParaRPr>
          </a:p>
          <a:p>
            <a:pPr indent="0" lvl="0" marL="228600" rtl="0" algn="l">
              <a:lnSpc>
                <a:spcPct val="150000"/>
              </a:lnSpc>
              <a:spcBef>
                <a:spcPts val="1000"/>
              </a:spcBef>
              <a:spcAft>
                <a:spcPts val="0"/>
              </a:spcAft>
              <a:buNone/>
            </a:pPr>
            <a:r>
              <a:t/>
            </a:r>
            <a:endParaRPr sz="1850"/>
          </a:p>
        </p:txBody>
      </p:sp>
      <p:sp>
        <p:nvSpPr>
          <p:cNvPr id="115" name="Google Shape;115;p1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116" name="Google Shape;116;p1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117" name="Google Shape;117;p1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451579" y="788256"/>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MODULAR </a:t>
            </a:r>
            <a:r>
              <a:rPr lang="en-US"/>
              <a:t>DIAGRAM </a:t>
            </a:r>
            <a:endParaRPr/>
          </a:p>
        </p:txBody>
      </p:sp>
      <p:sp>
        <p:nvSpPr>
          <p:cNvPr id="280" name="Google Shape;280;p32"/>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281" name="Google Shape;281;p32"/>
          <p:cNvSpPr txBox="1"/>
          <p:nvPr>
            <p:ph idx="11" type="ftr"/>
          </p:nvPr>
        </p:nvSpPr>
        <p:spPr>
          <a:xfrm>
            <a:off x="1380754" y="1415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282" name="Google Shape;282;p32"/>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32"/>
          <p:cNvSpPr/>
          <p:nvPr/>
        </p:nvSpPr>
        <p:spPr>
          <a:xfrm>
            <a:off x="942000" y="1985925"/>
            <a:ext cx="10308000" cy="458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a:blip r:embed="rId3">
            <a:alphaModFix/>
          </a:blip>
          <a:stretch>
            <a:fillRect/>
          </a:stretch>
        </p:blipFill>
        <p:spPr>
          <a:xfrm>
            <a:off x="1380750" y="2125039"/>
            <a:ext cx="9356626" cy="43036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ctrTitle"/>
          </p:nvPr>
        </p:nvSpPr>
        <p:spPr>
          <a:xfrm>
            <a:off x="3691938" y="1425227"/>
            <a:ext cx="8500200" cy="1754700"/>
          </a:xfrm>
          <a:prstGeom prst="rect">
            <a:avLst/>
          </a:prstGeom>
          <a:noFill/>
          <a:ln>
            <a:noFill/>
          </a:ln>
        </p:spPr>
        <p:txBody>
          <a:bodyPr anchorCtr="0" anchor="b" bIns="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Gill Sans"/>
              <a:buNone/>
            </a:pPr>
            <a:r>
              <a:rPr lang="en-US"/>
              <a:t>DATA FLOW DIAGRAM</a:t>
            </a:r>
            <a:endParaRPr/>
          </a:p>
        </p:txBody>
      </p:sp>
      <p:grpSp>
        <p:nvGrpSpPr>
          <p:cNvPr id="291" name="Google Shape;291;p33"/>
          <p:cNvGrpSpPr/>
          <p:nvPr/>
        </p:nvGrpSpPr>
        <p:grpSpPr>
          <a:xfrm>
            <a:off x="1658527" y="145038"/>
            <a:ext cx="8426216" cy="831000"/>
            <a:chOff x="1658527" y="145038"/>
            <a:chExt cx="8426216" cy="831000"/>
          </a:xfrm>
        </p:grpSpPr>
        <p:pic>
          <p:nvPicPr>
            <p:cNvPr id="292" name="Google Shape;292;p33"/>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293" name="Google Shape;293;p33"/>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DATA FLOW DIAGRAM </a:t>
            </a:r>
            <a:endParaRPr/>
          </a:p>
        </p:txBody>
      </p:sp>
      <p:sp>
        <p:nvSpPr>
          <p:cNvPr id="299" name="Google Shape;299;p34"/>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300" name="Google Shape;300;p34"/>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301" name="Google Shape;301;p34"/>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2" name="Google Shape;302;p34"/>
          <p:cNvSpPr txBox="1"/>
          <p:nvPr/>
        </p:nvSpPr>
        <p:spPr>
          <a:xfrm>
            <a:off x="997000" y="4861750"/>
            <a:ext cx="465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Fig: DFD Level 0</a:t>
            </a:r>
            <a:endParaRPr>
              <a:latin typeface="Gill Sans"/>
              <a:ea typeface="Gill Sans"/>
              <a:cs typeface="Gill Sans"/>
              <a:sym typeface="Gill Sans"/>
            </a:endParaRPr>
          </a:p>
        </p:txBody>
      </p:sp>
      <p:pic>
        <p:nvPicPr>
          <p:cNvPr id="303" name="Google Shape;303;p34"/>
          <p:cNvPicPr preferRelativeResize="0"/>
          <p:nvPr/>
        </p:nvPicPr>
        <p:blipFill>
          <a:blip r:embed="rId3">
            <a:alphaModFix/>
          </a:blip>
          <a:stretch>
            <a:fillRect/>
          </a:stretch>
        </p:blipFill>
        <p:spPr>
          <a:xfrm>
            <a:off x="6305550" y="2006154"/>
            <a:ext cx="5734051" cy="2703195"/>
          </a:xfrm>
          <a:prstGeom prst="rect">
            <a:avLst/>
          </a:prstGeom>
          <a:noFill/>
          <a:ln>
            <a:noFill/>
          </a:ln>
        </p:spPr>
      </p:pic>
      <p:pic>
        <p:nvPicPr>
          <p:cNvPr id="304" name="Google Shape;304;p34"/>
          <p:cNvPicPr preferRelativeResize="0"/>
          <p:nvPr/>
        </p:nvPicPr>
        <p:blipFill>
          <a:blip r:embed="rId4">
            <a:alphaModFix/>
          </a:blip>
          <a:stretch>
            <a:fillRect/>
          </a:stretch>
        </p:blipFill>
        <p:spPr>
          <a:xfrm>
            <a:off x="152400" y="2006150"/>
            <a:ext cx="6000749" cy="2703200"/>
          </a:xfrm>
          <a:prstGeom prst="rect">
            <a:avLst/>
          </a:prstGeom>
          <a:noFill/>
          <a:ln>
            <a:noFill/>
          </a:ln>
        </p:spPr>
      </p:pic>
      <p:sp>
        <p:nvSpPr>
          <p:cNvPr id="305" name="Google Shape;305;p34"/>
          <p:cNvSpPr txBox="1"/>
          <p:nvPr/>
        </p:nvSpPr>
        <p:spPr>
          <a:xfrm>
            <a:off x="6846225" y="4920375"/>
            <a:ext cx="465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Fig: DFD Level 1</a:t>
            </a:r>
            <a:endParaRPr>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1451579" y="804519"/>
            <a:ext cx="9603300" cy="10491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34375"/>
              <a:buFont typeface="Arial"/>
              <a:buNone/>
            </a:pPr>
            <a:r>
              <a:rPr lang="en-US"/>
              <a:t>DATA FLOW DIAGRAM </a:t>
            </a:r>
            <a:endParaRPr/>
          </a:p>
          <a:p>
            <a:pPr indent="0" lvl="0" marL="0" rtl="0" algn="l">
              <a:spcBef>
                <a:spcPts val="0"/>
              </a:spcBef>
              <a:spcAft>
                <a:spcPts val="0"/>
              </a:spcAft>
              <a:buClr>
                <a:schemeClr val="dk1"/>
              </a:buClr>
              <a:buSzPct val="34375"/>
              <a:buFont typeface="Arial"/>
              <a:buNone/>
            </a:pPr>
            <a:r>
              <a:t/>
            </a:r>
            <a:endParaRPr/>
          </a:p>
          <a:p>
            <a:pPr indent="0" lvl="0" marL="0" rtl="0" algn="l">
              <a:spcBef>
                <a:spcPts val="0"/>
              </a:spcBef>
              <a:spcAft>
                <a:spcPts val="0"/>
              </a:spcAft>
              <a:buNone/>
            </a:pPr>
            <a:r>
              <a:t/>
            </a:r>
            <a:endParaRPr/>
          </a:p>
        </p:txBody>
      </p:sp>
      <p:sp>
        <p:nvSpPr>
          <p:cNvPr id="312" name="Google Shape;312;p35"/>
          <p:cNvSpPr txBox="1"/>
          <p:nvPr/>
        </p:nvSpPr>
        <p:spPr>
          <a:xfrm>
            <a:off x="3926875" y="5815725"/>
            <a:ext cx="465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Fig: DFD Level 2</a:t>
            </a:r>
            <a:endParaRPr>
              <a:latin typeface="Gill Sans"/>
              <a:ea typeface="Gill Sans"/>
              <a:cs typeface="Gill Sans"/>
              <a:sym typeface="Gill Sans"/>
            </a:endParaRPr>
          </a:p>
        </p:txBody>
      </p:sp>
      <p:pic>
        <p:nvPicPr>
          <p:cNvPr id="313" name="Google Shape;313;p35"/>
          <p:cNvPicPr preferRelativeResize="0"/>
          <p:nvPr/>
        </p:nvPicPr>
        <p:blipFill>
          <a:blip r:embed="rId3">
            <a:alphaModFix/>
          </a:blip>
          <a:stretch>
            <a:fillRect/>
          </a:stretch>
        </p:blipFill>
        <p:spPr>
          <a:xfrm>
            <a:off x="2478000" y="2196375"/>
            <a:ext cx="7166075" cy="344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ctrTitle"/>
          </p:nvPr>
        </p:nvSpPr>
        <p:spPr>
          <a:xfrm>
            <a:off x="3691938" y="1425227"/>
            <a:ext cx="8500200" cy="1754700"/>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METHODOLOGY</a:t>
            </a:r>
            <a:endParaRPr/>
          </a:p>
        </p:txBody>
      </p:sp>
      <p:grpSp>
        <p:nvGrpSpPr>
          <p:cNvPr id="320" name="Google Shape;320;p36"/>
          <p:cNvGrpSpPr/>
          <p:nvPr/>
        </p:nvGrpSpPr>
        <p:grpSpPr>
          <a:xfrm>
            <a:off x="1658527" y="145038"/>
            <a:ext cx="8426216" cy="831000"/>
            <a:chOff x="1658527" y="145038"/>
            <a:chExt cx="8426216" cy="831000"/>
          </a:xfrm>
        </p:grpSpPr>
        <p:pic>
          <p:nvPicPr>
            <p:cNvPr id="321" name="Google Shape;321;p36"/>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322" name="Google Shape;322;p36"/>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METHODOLOGY</a:t>
            </a:r>
            <a:endParaRPr sz="1600"/>
          </a:p>
        </p:txBody>
      </p:sp>
      <p:sp>
        <p:nvSpPr>
          <p:cNvPr id="328" name="Google Shape;328;p37"/>
          <p:cNvSpPr txBox="1"/>
          <p:nvPr>
            <p:ph idx="1" type="body"/>
          </p:nvPr>
        </p:nvSpPr>
        <p:spPr>
          <a:xfrm>
            <a:off x="1074025" y="2188175"/>
            <a:ext cx="10929900" cy="4718400"/>
          </a:xfrm>
          <a:prstGeom prst="rect">
            <a:avLst/>
          </a:prstGeom>
          <a:noFill/>
          <a:ln>
            <a:noFill/>
          </a:ln>
        </p:spPr>
        <p:txBody>
          <a:bodyPr anchorCtr="0" anchor="t" bIns="45700" lIns="91425" spcFirstLastPara="1" rIns="91425" wrap="square" tIns="45700">
            <a:normAutofit lnSpcReduction="20000"/>
          </a:bodyPr>
          <a:lstStyle/>
          <a:p>
            <a:pPr indent="0" lvl="0" marL="457200" rtl="0" algn="just">
              <a:lnSpc>
                <a:spcPct val="115000"/>
              </a:lnSpc>
              <a:spcBef>
                <a:spcPts val="0"/>
              </a:spcBef>
              <a:spcAft>
                <a:spcPts val="0"/>
              </a:spcAft>
              <a:buNone/>
            </a:pPr>
            <a:r>
              <a:rPr lang="en-US"/>
              <a:t>● There are three main modules: Violence/Crime Scene Detection against women, audio-video conversion and detection of Verbal Harassment or Verbal Help Detection and, Help Hand Signal Detection.</a:t>
            </a:r>
            <a:endParaRPr/>
          </a:p>
          <a:p>
            <a:pPr indent="457200" lvl="0" marL="0" rtl="0" algn="just">
              <a:lnSpc>
                <a:spcPct val="115000"/>
              </a:lnSpc>
              <a:spcBef>
                <a:spcPts val="0"/>
              </a:spcBef>
              <a:spcAft>
                <a:spcPts val="0"/>
              </a:spcAft>
              <a:buNone/>
            </a:pPr>
            <a:r>
              <a:rPr lang="en-US"/>
              <a:t>● The </a:t>
            </a:r>
            <a:r>
              <a:rPr b="1" lang="en-US"/>
              <a:t>probability value</a:t>
            </a:r>
            <a:r>
              <a:rPr lang="en-US"/>
              <a:t> will be </a:t>
            </a:r>
            <a:r>
              <a:rPr b="1" lang="en-US"/>
              <a:t>derived </a:t>
            </a:r>
            <a:r>
              <a:rPr lang="en-US"/>
              <a:t>from all the three models.</a:t>
            </a:r>
            <a:endParaRPr/>
          </a:p>
          <a:p>
            <a:pPr indent="457200" lvl="0" marL="0" rtl="0" algn="just">
              <a:lnSpc>
                <a:spcPct val="115000"/>
              </a:lnSpc>
              <a:spcBef>
                <a:spcPts val="0"/>
              </a:spcBef>
              <a:spcAft>
                <a:spcPts val="0"/>
              </a:spcAft>
              <a:buNone/>
            </a:pPr>
            <a:r>
              <a:rPr lang="en-US"/>
              <a:t>● If a </a:t>
            </a:r>
            <a:r>
              <a:rPr b="1" lang="en-US"/>
              <a:t>threshold value</a:t>
            </a:r>
            <a:r>
              <a:rPr lang="en-US"/>
              <a:t> is crossed, the authorities will be </a:t>
            </a:r>
            <a:r>
              <a:rPr b="1" lang="en-US"/>
              <a:t>alarmed</a:t>
            </a:r>
            <a:r>
              <a:rPr lang="en-US"/>
              <a:t> automatically.</a:t>
            </a:r>
            <a:endParaRPr/>
          </a:p>
          <a:p>
            <a:pPr indent="457200" lvl="0" marL="0" rtl="0" algn="just">
              <a:lnSpc>
                <a:spcPct val="115000"/>
              </a:lnSpc>
              <a:spcBef>
                <a:spcPts val="0"/>
              </a:spcBef>
              <a:spcAft>
                <a:spcPts val="0"/>
              </a:spcAft>
              <a:buNone/>
            </a:pPr>
            <a:r>
              <a:t/>
            </a:r>
            <a:endParaRPr/>
          </a:p>
          <a:p>
            <a:pPr indent="457200" lvl="0" marL="0" rtl="0" algn="just">
              <a:lnSpc>
                <a:spcPct val="115000"/>
              </a:lnSpc>
              <a:spcBef>
                <a:spcPts val="0"/>
              </a:spcBef>
              <a:spcAft>
                <a:spcPts val="0"/>
              </a:spcAft>
              <a:buClr>
                <a:schemeClr val="dk1"/>
              </a:buClr>
              <a:buSzPts val="1100"/>
              <a:buFont typeface="Arial"/>
              <a:buNone/>
            </a:pPr>
            <a:r>
              <a:rPr b="1" lang="en-US"/>
              <a:t>Audio-Video conversion and detection of Harassment:</a:t>
            </a:r>
            <a:endParaRPr b="1"/>
          </a:p>
          <a:p>
            <a:pPr indent="457200" lvl="0" marL="0" rtl="0" algn="just">
              <a:lnSpc>
                <a:spcPct val="115000"/>
              </a:lnSpc>
              <a:spcBef>
                <a:spcPts val="0"/>
              </a:spcBef>
              <a:spcAft>
                <a:spcPts val="0"/>
              </a:spcAft>
              <a:buClr>
                <a:schemeClr val="dk1"/>
              </a:buClr>
              <a:buSzPts val="1100"/>
              <a:buFont typeface="Arial"/>
              <a:buNone/>
            </a:pPr>
            <a:r>
              <a:rPr lang="en-US"/>
              <a:t>1. Audio to MFCC Conversion</a:t>
            </a:r>
            <a:endParaRPr/>
          </a:p>
          <a:p>
            <a:pPr indent="0" lvl="0" marL="457200" rtl="0" algn="just">
              <a:lnSpc>
                <a:spcPct val="115000"/>
              </a:lnSpc>
              <a:spcBef>
                <a:spcPts val="0"/>
              </a:spcBef>
              <a:spcAft>
                <a:spcPts val="0"/>
              </a:spcAft>
              <a:buNone/>
            </a:pPr>
            <a:r>
              <a:rPr lang="en-US"/>
              <a:t>2. SVM (Support Vector Machine) model and MPN (Multilayer perceptrons model) training over sounds dataset</a:t>
            </a:r>
            <a:endParaRPr/>
          </a:p>
          <a:p>
            <a:pPr indent="0" lvl="0" marL="457200" rtl="0" algn="just">
              <a:lnSpc>
                <a:spcPct val="115000"/>
              </a:lnSpc>
              <a:spcBef>
                <a:spcPts val="0"/>
              </a:spcBef>
              <a:spcAft>
                <a:spcPts val="0"/>
              </a:spcAft>
              <a:buNone/>
            </a:pPr>
            <a:r>
              <a:rPr lang="en-US"/>
              <a:t>3. CNN and LSTM model training on the crime dataset</a:t>
            </a:r>
            <a:endParaRPr/>
          </a:p>
          <a:p>
            <a:pPr indent="457200" lvl="0" marL="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t/>
            </a:r>
            <a:endParaRPr/>
          </a:p>
          <a:p>
            <a:pPr indent="457200" lvl="0" marL="0" rtl="0" algn="just">
              <a:lnSpc>
                <a:spcPct val="100000"/>
              </a:lnSpc>
              <a:spcBef>
                <a:spcPts val="0"/>
              </a:spcBef>
              <a:spcAft>
                <a:spcPts val="0"/>
              </a:spcAft>
              <a:buNone/>
            </a:pPr>
            <a:r>
              <a:t/>
            </a:r>
            <a:endParaRPr/>
          </a:p>
          <a:p>
            <a:pPr indent="457200" lvl="0" marL="0" rtl="0" algn="just">
              <a:lnSpc>
                <a:spcPct val="100000"/>
              </a:lnSpc>
              <a:spcBef>
                <a:spcPts val="0"/>
              </a:spcBef>
              <a:spcAft>
                <a:spcPts val="0"/>
              </a:spcAft>
              <a:buNone/>
            </a:pPr>
            <a:r>
              <a:t/>
            </a:r>
            <a:endParaRPr/>
          </a:p>
        </p:txBody>
      </p:sp>
      <p:sp>
        <p:nvSpPr>
          <p:cNvPr id="329" name="Google Shape;329;p37"/>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330" name="Google Shape;330;p37"/>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331" name="Google Shape;331;p37"/>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METHODOLOGY</a:t>
            </a:r>
            <a:endParaRPr sz="1600"/>
          </a:p>
        </p:txBody>
      </p:sp>
      <p:sp>
        <p:nvSpPr>
          <p:cNvPr id="337" name="Google Shape;337;p38"/>
          <p:cNvSpPr txBox="1"/>
          <p:nvPr>
            <p:ph idx="1" type="body"/>
          </p:nvPr>
        </p:nvSpPr>
        <p:spPr>
          <a:xfrm>
            <a:off x="1527775" y="1896350"/>
            <a:ext cx="10358400" cy="4153200"/>
          </a:xfrm>
          <a:prstGeom prst="rect">
            <a:avLst/>
          </a:prstGeom>
          <a:noFill/>
          <a:ln>
            <a:noFill/>
          </a:ln>
        </p:spPr>
        <p:txBody>
          <a:bodyPr anchorCtr="0" anchor="t" bIns="45700" lIns="91425" spcFirstLastPara="1" rIns="91425" wrap="square" tIns="45700">
            <a:normAutofit lnSpcReduction="10000"/>
          </a:bodyPr>
          <a:lstStyle/>
          <a:p>
            <a:pPr indent="457200" lvl="0" marL="0" rtl="0" algn="just">
              <a:lnSpc>
                <a:spcPct val="100000"/>
              </a:lnSpc>
              <a:spcBef>
                <a:spcPts val="0"/>
              </a:spcBef>
              <a:spcAft>
                <a:spcPts val="0"/>
              </a:spcAft>
              <a:buNone/>
            </a:pPr>
            <a:r>
              <a:t/>
            </a:r>
            <a:endParaRPr b="1"/>
          </a:p>
          <a:p>
            <a:pPr indent="457200" lvl="0" marL="0" rtl="0" algn="just">
              <a:lnSpc>
                <a:spcPct val="100000"/>
              </a:lnSpc>
              <a:spcBef>
                <a:spcPts val="0"/>
              </a:spcBef>
              <a:spcAft>
                <a:spcPts val="0"/>
              </a:spcAft>
              <a:buNone/>
            </a:pPr>
            <a:r>
              <a:rPr b="1" lang="en-US" sz="2200"/>
              <a:t>Help Hand Signal Detection:</a:t>
            </a:r>
            <a:endParaRPr b="1" sz="2200"/>
          </a:p>
          <a:p>
            <a:pPr indent="457200" lvl="0" marL="0" rtl="0" algn="just">
              <a:lnSpc>
                <a:spcPct val="100000"/>
              </a:lnSpc>
              <a:spcBef>
                <a:spcPts val="0"/>
              </a:spcBef>
              <a:spcAft>
                <a:spcPts val="0"/>
              </a:spcAft>
              <a:buNone/>
            </a:pPr>
            <a:r>
              <a:rPr lang="en-US" sz="2200"/>
              <a:t>1</a:t>
            </a:r>
            <a:r>
              <a:rPr lang="en-US" sz="2200"/>
              <a:t>. </a:t>
            </a:r>
            <a:r>
              <a:rPr lang="en-US"/>
              <a:t>The model includes an input layer, three convolution layers, as well as ReLu and max</a:t>
            </a:r>
            <a:endParaRPr/>
          </a:p>
          <a:p>
            <a:pPr indent="0" lvl="0" marL="457200" rtl="0" algn="just">
              <a:lnSpc>
                <a:spcPct val="100000"/>
              </a:lnSpc>
              <a:spcBef>
                <a:spcPts val="0"/>
              </a:spcBef>
              <a:spcAft>
                <a:spcPts val="0"/>
              </a:spcAft>
              <a:buNone/>
            </a:pPr>
            <a:r>
              <a:rPr lang="en-US"/>
              <a:t>    pooling layers for feature extraction</a:t>
            </a:r>
            <a:endParaRPr/>
          </a:p>
          <a:p>
            <a:pPr indent="0" lvl="0" marL="457200" rtl="0" algn="just">
              <a:lnSpc>
                <a:spcPct val="100000"/>
              </a:lnSpc>
              <a:spcBef>
                <a:spcPts val="0"/>
              </a:spcBef>
              <a:spcAft>
                <a:spcPts val="0"/>
              </a:spcAft>
              <a:buNone/>
            </a:pPr>
            <a:r>
              <a:rPr lang="en-US"/>
              <a:t>2. One softmax output layer, and a final fully connected output layer for gesture classification</a:t>
            </a:r>
            <a:endParaRPr/>
          </a:p>
          <a:p>
            <a:pPr indent="0" lvl="0" marL="457200" rtl="0" algn="just">
              <a:lnSpc>
                <a:spcPct val="100000"/>
              </a:lnSpc>
              <a:spcBef>
                <a:spcPts val="0"/>
              </a:spcBef>
              <a:spcAft>
                <a:spcPts val="0"/>
              </a:spcAft>
              <a:buNone/>
            </a:pPr>
            <a:r>
              <a:t/>
            </a:r>
            <a:endParaRPr/>
          </a:p>
          <a:p>
            <a:pPr indent="457200" lvl="0" marL="0" rtl="0" algn="just">
              <a:lnSpc>
                <a:spcPct val="100000"/>
              </a:lnSpc>
              <a:spcBef>
                <a:spcPts val="0"/>
              </a:spcBef>
              <a:spcAft>
                <a:spcPts val="0"/>
              </a:spcAft>
              <a:buNone/>
            </a:pPr>
            <a:r>
              <a:rPr b="1" lang="en-US" sz="2200"/>
              <a:t>Multi-label classification of stories:</a:t>
            </a:r>
            <a:endParaRPr b="1" sz="2200"/>
          </a:p>
          <a:p>
            <a:pPr indent="457200" lvl="0" marL="0" rtl="0" algn="just">
              <a:lnSpc>
                <a:spcPct val="100000"/>
              </a:lnSpc>
              <a:spcBef>
                <a:spcPts val="0"/>
              </a:spcBef>
              <a:spcAft>
                <a:spcPts val="0"/>
              </a:spcAft>
              <a:buNone/>
            </a:pPr>
            <a:r>
              <a:rPr lang="en-US" sz="2200"/>
              <a:t>1. Audio file to text conversion</a:t>
            </a:r>
            <a:endParaRPr sz="2200"/>
          </a:p>
          <a:p>
            <a:pPr indent="457200" lvl="0" marL="0" rtl="0" algn="just">
              <a:lnSpc>
                <a:spcPct val="100000"/>
              </a:lnSpc>
              <a:spcBef>
                <a:spcPts val="0"/>
              </a:spcBef>
              <a:spcAft>
                <a:spcPts val="0"/>
              </a:spcAft>
              <a:buNone/>
            </a:pPr>
            <a:r>
              <a:rPr lang="en-US" sz="2200"/>
              <a:t>2. Used domain specific word embeddings to get more accurate results</a:t>
            </a:r>
            <a:endParaRPr sz="2200"/>
          </a:p>
          <a:p>
            <a:pPr indent="457200" lvl="0" marL="0" rtl="0" algn="just">
              <a:lnSpc>
                <a:spcPct val="100000"/>
              </a:lnSpc>
              <a:spcBef>
                <a:spcPts val="0"/>
              </a:spcBef>
              <a:spcAft>
                <a:spcPts val="0"/>
              </a:spcAft>
              <a:buNone/>
            </a:pPr>
            <a:r>
              <a:t/>
            </a:r>
            <a:endParaRPr b="1" sz="2200"/>
          </a:p>
          <a:p>
            <a:pPr indent="457200" lvl="0" marL="0" rtl="0" algn="just">
              <a:lnSpc>
                <a:spcPct val="100000"/>
              </a:lnSpc>
              <a:spcBef>
                <a:spcPts val="0"/>
              </a:spcBef>
              <a:spcAft>
                <a:spcPts val="0"/>
              </a:spcAft>
              <a:buNone/>
            </a:pPr>
            <a:r>
              <a:rPr b="1" lang="en-US" sz="2200"/>
              <a:t>Report Generation:</a:t>
            </a:r>
            <a:endParaRPr b="1" sz="2200"/>
          </a:p>
          <a:p>
            <a:pPr indent="457200" lvl="0" marL="0" rtl="0" algn="just">
              <a:lnSpc>
                <a:spcPct val="100000"/>
              </a:lnSpc>
              <a:spcBef>
                <a:spcPts val="0"/>
              </a:spcBef>
              <a:spcAft>
                <a:spcPts val="0"/>
              </a:spcAft>
              <a:buNone/>
            </a:pPr>
            <a:r>
              <a:rPr lang="en-US" sz="2200"/>
              <a:t>1. Profiling</a:t>
            </a:r>
            <a:endParaRPr sz="2200"/>
          </a:p>
          <a:p>
            <a:pPr indent="457200" lvl="0" marL="0" rtl="0" algn="just">
              <a:lnSpc>
                <a:spcPct val="100000"/>
              </a:lnSpc>
              <a:spcBef>
                <a:spcPts val="0"/>
              </a:spcBef>
              <a:spcAft>
                <a:spcPts val="0"/>
              </a:spcAft>
              <a:buNone/>
            </a:pPr>
            <a:r>
              <a:rPr lang="en-US" sz="2200"/>
              <a:t>2. Database Generation</a:t>
            </a:r>
            <a:endParaRPr/>
          </a:p>
        </p:txBody>
      </p:sp>
      <p:sp>
        <p:nvSpPr>
          <p:cNvPr id="338" name="Google Shape;338;p38"/>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339" name="Google Shape;339;p38"/>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340" name="Google Shape;340;p38"/>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ctrTitle"/>
          </p:nvPr>
        </p:nvSpPr>
        <p:spPr>
          <a:xfrm>
            <a:off x="1658527" y="1425227"/>
            <a:ext cx="10533473" cy="1754702"/>
          </a:xfrm>
          <a:prstGeom prst="rect">
            <a:avLst/>
          </a:prstGeom>
          <a:noFill/>
          <a:ln>
            <a:noFill/>
          </a:ln>
        </p:spPr>
        <p:txBody>
          <a:bodyPr anchorCtr="0" anchor="b" bIns="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Gill Sans"/>
              <a:buNone/>
            </a:pPr>
            <a:r>
              <a:rPr lang="en-US"/>
              <a:t>ALGORITHM IMPLEMENTED</a:t>
            </a:r>
            <a:endParaRPr/>
          </a:p>
        </p:txBody>
      </p:sp>
      <p:grpSp>
        <p:nvGrpSpPr>
          <p:cNvPr id="347" name="Google Shape;347;p39"/>
          <p:cNvGrpSpPr/>
          <p:nvPr/>
        </p:nvGrpSpPr>
        <p:grpSpPr>
          <a:xfrm>
            <a:off x="1658527" y="145038"/>
            <a:ext cx="8426094" cy="830997"/>
            <a:chOff x="1658527" y="145038"/>
            <a:chExt cx="8426094" cy="830997"/>
          </a:xfrm>
        </p:grpSpPr>
        <p:pic>
          <p:nvPicPr>
            <p:cNvPr id="348" name="Google Shape;348;p39"/>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349" name="Google Shape;349;p39"/>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1451566" y="798963"/>
            <a:ext cx="9607800" cy="105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ALGORITHM IMPLEMENTED</a:t>
            </a:r>
            <a:endParaRPr/>
          </a:p>
        </p:txBody>
      </p:sp>
      <p:sp>
        <p:nvSpPr>
          <p:cNvPr id="355" name="Google Shape;355;p40"/>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356" name="Google Shape;356;p40"/>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357" name="Google Shape;357;p40"/>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40"/>
          <p:cNvSpPr txBox="1"/>
          <p:nvPr>
            <p:ph idx="1" type="body"/>
          </p:nvPr>
        </p:nvSpPr>
        <p:spPr>
          <a:xfrm>
            <a:off x="1089575" y="1730625"/>
            <a:ext cx="10686600" cy="421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500">
              <a:solidFill>
                <a:schemeClr val="dk1"/>
              </a:solidFill>
            </a:endParaRPr>
          </a:p>
          <a:p>
            <a:pPr indent="0" lvl="0" marL="457200" rtl="0" algn="l">
              <a:lnSpc>
                <a:spcPct val="115000"/>
              </a:lnSpc>
              <a:spcBef>
                <a:spcPts val="0"/>
              </a:spcBef>
              <a:spcAft>
                <a:spcPts val="0"/>
              </a:spcAft>
              <a:buNone/>
            </a:pPr>
            <a:r>
              <a:t/>
            </a:r>
            <a:endParaRPr sz="1700">
              <a:solidFill>
                <a:schemeClr val="dk1"/>
              </a:solidFill>
            </a:endParaRPr>
          </a:p>
          <a:p>
            <a:pPr indent="0" lvl="0" marL="457200" rtl="0" algn="l">
              <a:lnSpc>
                <a:spcPct val="115000"/>
              </a:lnSpc>
              <a:spcBef>
                <a:spcPts val="0"/>
              </a:spcBef>
              <a:spcAft>
                <a:spcPts val="0"/>
              </a:spcAft>
              <a:buNone/>
            </a:pPr>
            <a:r>
              <a:t/>
            </a:r>
            <a:endParaRPr/>
          </a:p>
          <a:p>
            <a:pPr indent="0" lvl="0" marL="228600" rtl="0" algn="l">
              <a:lnSpc>
                <a:spcPct val="115000"/>
              </a:lnSpc>
              <a:spcBef>
                <a:spcPts val="0"/>
              </a:spcBef>
              <a:spcAft>
                <a:spcPts val="0"/>
              </a:spcAft>
              <a:buNone/>
            </a:pPr>
            <a:r>
              <a:t/>
            </a:r>
            <a:endParaRPr sz="800"/>
          </a:p>
          <a:p>
            <a:pPr indent="-101600" lvl="0" marL="228600" rtl="0" algn="l">
              <a:lnSpc>
                <a:spcPct val="120000"/>
              </a:lnSpc>
              <a:spcBef>
                <a:spcPts val="1000"/>
              </a:spcBef>
              <a:spcAft>
                <a:spcPts val="0"/>
              </a:spcAft>
              <a:buSzPts val="2000"/>
              <a:buNone/>
            </a:pPr>
            <a:r>
              <a:t/>
            </a:r>
            <a:endParaRPr/>
          </a:p>
        </p:txBody>
      </p:sp>
      <p:sp>
        <p:nvSpPr>
          <p:cNvPr id="359" name="Google Shape;359;p40"/>
          <p:cNvSpPr txBox="1"/>
          <p:nvPr/>
        </p:nvSpPr>
        <p:spPr>
          <a:xfrm>
            <a:off x="1480350" y="1963750"/>
            <a:ext cx="9954600" cy="398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Gill Sans"/>
              <a:buChar char="●"/>
            </a:pPr>
            <a:r>
              <a:rPr lang="en-US" sz="1900">
                <a:latin typeface="Gill Sans"/>
                <a:ea typeface="Gill Sans"/>
                <a:cs typeface="Gill Sans"/>
                <a:sym typeface="Gill Sans"/>
              </a:rPr>
              <a:t>The system detects violence from both video and audio. The finalized system consists of 4 subsystems: </a:t>
            </a:r>
            <a:endParaRPr sz="1900">
              <a:latin typeface="Gill Sans"/>
              <a:ea typeface="Gill Sans"/>
              <a:cs typeface="Gill Sans"/>
              <a:sym typeface="Gill Sans"/>
            </a:endParaRPr>
          </a:p>
          <a:p>
            <a:pPr indent="457200" lvl="0" marL="0" rtl="0" algn="l">
              <a:spcBef>
                <a:spcPts val="0"/>
              </a:spcBef>
              <a:spcAft>
                <a:spcPts val="0"/>
              </a:spcAft>
              <a:buNone/>
            </a:pPr>
            <a:r>
              <a:rPr lang="en-US" sz="1900">
                <a:latin typeface="Gill Sans"/>
                <a:ea typeface="Gill Sans"/>
                <a:cs typeface="Gill Sans"/>
                <a:sym typeface="Gill Sans"/>
              </a:rPr>
              <a:t>1) Audio/Story Summarization Engine</a:t>
            </a:r>
            <a:endParaRPr sz="1900">
              <a:latin typeface="Gill Sans"/>
              <a:ea typeface="Gill Sans"/>
              <a:cs typeface="Gill Sans"/>
              <a:sym typeface="Gill Sans"/>
            </a:endParaRPr>
          </a:p>
          <a:p>
            <a:pPr indent="457200" lvl="0" marL="0" rtl="0" algn="l">
              <a:spcBef>
                <a:spcPts val="0"/>
              </a:spcBef>
              <a:spcAft>
                <a:spcPts val="0"/>
              </a:spcAft>
              <a:buNone/>
            </a:pPr>
            <a:r>
              <a:rPr lang="en-US" sz="1900">
                <a:latin typeface="Gill Sans"/>
                <a:ea typeface="Gill Sans"/>
                <a:cs typeface="Gill Sans"/>
                <a:sym typeface="Gill Sans"/>
              </a:rPr>
              <a:t>2)</a:t>
            </a:r>
            <a:r>
              <a:rPr lang="en-US" sz="1900">
                <a:latin typeface="Gill Sans"/>
                <a:ea typeface="Gill Sans"/>
                <a:cs typeface="Gill Sans"/>
                <a:sym typeface="Gill Sans"/>
              </a:rPr>
              <a:t> </a:t>
            </a:r>
            <a:r>
              <a:rPr lang="en-US" sz="1900">
                <a:latin typeface="Gill Sans"/>
                <a:ea typeface="Gill Sans"/>
                <a:cs typeface="Gill Sans"/>
                <a:sym typeface="Gill Sans"/>
              </a:rPr>
              <a:t>Violence detection engine for audio/</a:t>
            </a:r>
            <a:r>
              <a:rPr lang="en-US" sz="1900">
                <a:solidFill>
                  <a:schemeClr val="dk1"/>
                </a:solidFill>
                <a:latin typeface="Gill Sans"/>
                <a:ea typeface="Gill Sans"/>
                <a:cs typeface="Gill Sans"/>
                <a:sym typeface="Gill Sans"/>
              </a:rPr>
              <a:t>video </a:t>
            </a:r>
            <a:endParaRPr sz="1900">
              <a:latin typeface="Gill Sans"/>
              <a:ea typeface="Gill Sans"/>
              <a:cs typeface="Gill Sans"/>
              <a:sym typeface="Gill Sans"/>
            </a:endParaRPr>
          </a:p>
          <a:p>
            <a:pPr indent="457200" lvl="0" marL="0" rtl="0" algn="l">
              <a:spcBef>
                <a:spcPts val="0"/>
              </a:spcBef>
              <a:spcAft>
                <a:spcPts val="0"/>
              </a:spcAft>
              <a:buNone/>
            </a:pPr>
            <a:r>
              <a:rPr lang="en-US" sz="1900">
                <a:latin typeface="Gill Sans"/>
                <a:ea typeface="Gill Sans"/>
                <a:cs typeface="Gill Sans"/>
                <a:sym typeface="Gill Sans"/>
              </a:rPr>
              <a:t>3) Help hand signal detection</a:t>
            </a:r>
            <a:endParaRPr sz="1900">
              <a:latin typeface="Gill Sans"/>
              <a:ea typeface="Gill Sans"/>
              <a:cs typeface="Gill Sans"/>
              <a:sym typeface="Gill Sans"/>
            </a:endParaRPr>
          </a:p>
          <a:p>
            <a:pPr indent="457200" lvl="0" marL="0" rtl="0" algn="l">
              <a:spcBef>
                <a:spcPts val="0"/>
              </a:spcBef>
              <a:spcAft>
                <a:spcPts val="0"/>
              </a:spcAft>
              <a:buNone/>
            </a:pPr>
            <a:r>
              <a:rPr lang="en-US" sz="1900">
                <a:latin typeface="Gill Sans"/>
                <a:ea typeface="Gill Sans"/>
                <a:cs typeface="Gill Sans"/>
                <a:sym typeface="Gill Sans"/>
              </a:rPr>
              <a:t>4) Multi-label classification of stories</a:t>
            </a:r>
            <a:endParaRPr sz="1900">
              <a:latin typeface="Gill Sans"/>
              <a:ea typeface="Gill Sans"/>
              <a:cs typeface="Gill Sans"/>
              <a:sym typeface="Gill Sans"/>
            </a:endParaRPr>
          </a:p>
          <a:p>
            <a:pPr indent="0" lvl="0" marL="0" rtl="0" algn="l">
              <a:spcBef>
                <a:spcPts val="0"/>
              </a:spcBef>
              <a:spcAft>
                <a:spcPts val="0"/>
              </a:spcAft>
              <a:buNone/>
            </a:pPr>
            <a:r>
              <a:t/>
            </a:r>
            <a:endParaRPr sz="1900">
              <a:latin typeface="Gill Sans"/>
              <a:ea typeface="Gill Sans"/>
              <a:cs typeface="Gill Sans"/>
              <a:sym typeface="Gill Sans"/>
            </a:endParaRPr>
          </a:p>
          <a:p>
            <a:pPr indent="-349250" lvl="0" marL="457200" rtl="0" algn="l">
              <a:spcBef>
                <a:spcPts val="0"/>
              </a:spcBef>
              <a:spcAft>
                <a:spcPts val="0"/>
              </a:spcAft>
              <a:buSzPts val="1900"/>
              <a:buFont typeface="Gill Sans"/>
              <a:buChar char="●"/>
            </a:pPr>
            <a:r>
              <a:rPr lang="en-US" sz="1900">
                <a:latin typeface="Gill Sans"/>
                <a:ea typeface="Gill Sans"/>
                <a:cs typeface="Gill Sans"/>
                <a:sym typeface="Gill Sans"/>
              </a:rPr>
              <a:t>The multi-label classification used for identifying the </a:t>
            </a:r>
            <a:r>
              <a:rPr b="1" lang="en-US" sz="1900">
                <a:latin typeface="Gill Sans"/>
                <a:ea typeface="Gill Sans"/>
                <a:cs typeface="Gill Sans"/>
                <a:sym typeface="Gill Sans"/>
              </a:rPr>
              <a:t>type of violence</a:t>
            </a:r>
            <a:r>
              <a:rPr lang="en-US" sz="1900">
                <a:latin typeface="Gill Sans"/>
                <a:ea typeface="Gill Sans"/>
                <a:cs typeface="Gill Sans"/>
                <a:sym typeface="Gill Sans"/>
              </a:rPr>
              <a:t> a woman has gone through. We used </a:t>
            </a:r>
            <a:r>
              <a:rPr b="1" lang="en-US" sz="1900">
                <a:latin typeface="Gill Sans"/>
                <a:ea typeface="Gill Sans"/>
                <a:cs typeface="Gill Sans"/>
                <a:sym typeface="Gill Sans"/>
              </a:rPr>
              <a:t>domain specific embeddings</a:t>
            </a:r>
            <a:r>
              <a:rPr lang="en-US" sz="1900">
                <a:latin typeface="Gill Sans"/>
                <a:ea typeface="Gill Sans"/>
                <a:cs typeface="Gill Sans"/>
                <a:sym typeface="Gill Sans"/>
              </a:rPr>
              <a:t> and pre-trained embeddings also.</a:t>
            </a:r>
            <a:endParaRPr sz="1900">
              <a:latin typeface="Gill Sans"/>
              <a:ea typeface="Gill Sans"/>
              <a:cs typeface="Gill Sans"/>
              <a:sym typeface="Gill Sans"/>
            </a:endParaRPr>
          </a:p>
          <a:p>
            <a:pPr indent="0" lvl="0" marL="0" rtl="0" algn="l">
              <a:spcBef>
                <a:spcPts val="0"/>
              </a:spcBef>
              <a:spcAft>
                <a:spcPts val="0"/>
              </a:spcAft>
              <a:buNone/>
            </a:pPr>
            <a:r>
              <a:t/>
            </a:r>
            <a:endParaRPr sz="1900">
              <a:latin typeface="Gill Sans"/>
              <a:ea typeface="Gill Sans"/>
              <a:cs typeface="Gill Sans"/>
              <a:sym typeface="Gill Sans"/>
            </a:endParaRPr>
          </a:p>
          <a:p>
            <a:pPr indent="-349250" lvl="0" marL="457200" rtl="0" algn="l">
              <a:spcBef>
                <a:spcPts val="0"/>
              </a:spcBef>
              <a:spcAft>
                <a:spcPts val="0"/>
              </a:spcAft>
              <a:buSzPts val="1900"/>
              <a:buFont typeface="Gill Sans"/>
              <a:buChar char="●"/>
            </a:pPr>
            <a:r>
              <a:rPr b="1" lang="en-US" sz="1900">
                <a:latin typeface="Gill Sans"/>
                <a:ea typeface="Gill Sans"/>
                <a:cs typeface="Gill Sans"/>
                <a:sym typeface="Gill Sans"/>
              </a:rPr>
              <a:t>Multilayer perceptrons model of Deep learning </a:t>
            </a:r>
            <a:r>
              <a:rPr lang="en-US" sz="1900">
                <a:latin typeface="Gill Sans"/>
                <a:ea typeface="Gill Sans"/>
                <a:cs typeface="Gill Sans"/>
                <a:sym typeface="Gill Sans"/>
              </a:rPr>
              <a:t>is used for audio classification. Seamlessly glue together the video classification and audio classification models for greater detection rates.</a:t>
            </a:r>
            <a:endParaRPr sz="1900">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ctrTitle"/>
          </p:nvPr>
        </p:nvSpPr>
        <p:spPr>
          <a:xfrm>
            <a:off x="3132488" y="1560277"/>
            <a:ext cx="8500200" cy="1754700"/>
          </a:xfrm>
          <a:prstGeom prst="rect">
            <a:avLst/>
          </a:prstGeom>
          <a:noFill/>
          <a:ln>
            <a:noFill/>
          </a:ln>
        </p:spPr>
        <p:txBody>
          <a:bodyPr anchorCtr="0" anchor="b" bIns="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Gill Sans"/>
              <a:buNone/>
            </a:pPr>
            <a:r>
              <a:rPr lang="en-US"/>
              <a:t>IMPLEMENTATION DETAILS</a:t>
            </a:r>
            <a:endParaRPr/>
          </a:p>
        </p:txBody>
      </p:sp>
      <p:grpSp>
        <p:nvGrpSpPr>
          <p:cNvPr id="366" name="Google Shape;366;p41"/>
          <p:cNvGrpSpPr/>
          <p:nvPr/>
        </p:nvGrpSpPr>
        <p:grpSpPr>
          <a:xfrm>
            <a:off x="1658527" y="145038"/>
            <a:ext cx="8426216" cy="831000"/>
            <a:chOff x="1658527" y="145038"/>
            <a:chExt cx="8426216" cy="831000"/>
          </a:xfrm>
        </p:grpSpPr>
        <p:pic>
          <p:nvPicPr>
            <p:cNvPr id="367" name="Google Shape;367;p41"/>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368" name="Google Shape;368;p41"/>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type="ctrTitle"/>
          </p:nvPr>
        </p:nvSpPr>
        <p:spPr>
          <a:xfrm>
            <a:off x="3691938" y="1425227"/>
            <a:ext cx="8500062" cy="1754702"/>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INTRODUCTION </a:t>
            </a:r>
            <a:endParaRPr/>
          </a:p>
        </p:txBody>
      </p:sp>
      <p:grpSp>
        <p:nvGrpSpPr>
          <p:cNvPr id="124" name="Google Shape;124;p15"/>
          <p:cNvGrpSpPr/>
          <p:nvPr/>
        </p:nvGrpSpPr>
        <p:grpSpPr>
          <a:xfrm>
            <a:off x="1658527" y="145038"/>
            <a:ext cx="8426094" cy="949666"/>
            <a:chOff x="1658527" y="145038"/>
            <a:chExt cx="8426094" cy="949666"/>
          </a:xfrm>
        </p:grpSpPr>
        <p:pic>
          <p:nvPicPr>
            <p:cNvPr id="125" name="Google Shape;125;p15"/>
            <p:cNvPicPr preferRelativeResize="0"/>
            <p:nvPr/>
          </p:nvPicPr>
          <p:blipFill rotWithShape="1">
            <a:blip r:embed="rId3">
              <a:alphaModFix/>
            </a:blip>
            <a:srcRect b="0" l="0" r="0" t="0"/>
            <a:stretch/>
          </p:blipFill>
          <p:spPr>
            <a:xfrm>
              <a:off x="1658527" y="169258"/>
              <a:ext cx="1100137" cy="925446"/>
            </a:xfrm>
            <a:prstGeom prst="rect">
              <a:avLst/>
            </a:prstGeom>
            <a:noFill/>
            <a:ln>
              <a:noFill/>
            </a:ln>
          </p:spPr>
        </p:pic>
        <p:sp>
          <p:nvSpPr>
            <p:cNvPr id="126" name="Google Shape;126;p15"/>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4" y="143519"/>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IMPLEMENTATION SCREENSHOTS</a:t>
            </a:r>
            <a:endParaRPr/>
          </a:p>
        </p:txBody>
      </p:sp>
      <p:pic>
        <p:nvPicPr>
          <p:cNvPr id="375" name="Google Shape;375;p42"/>
          <p:cNvPicPr preferRelativeResize="0"/>
          <p:nvPr/>
        </p:nvPicPr>
        <p:blipFill>
          <a:blip r:embed="rId3">
            <a:alphaModFix/>
          </a:blip>
          <a:stretch>
            <a:fillRect/>
          </a:stretch>
        </p:blipFill>
        <p:spPr>
          <a:xfrm>
            <a:off x="0" y="928523"/>
            <a:ext cx="6541694" cy="2838825"/>
          </a:xfrm>
          <a:prstGeom prst="rect">
            <a:avLst/>
          </a:prstGeom>
          <a:noFill/>
          <a:ln>
            <a:noFill/>
          </a:ln>
        </p:spPr>
      </p:pic>
      <p:pic>
        <p:nvPicPr>
          <p:cNvPr id="376" name="Google Shape;376;p42"/>
          <p:cNvPicPr preferRelativeResize="0"/>
          <p:nvPr/>
        </p:nvPicPr>
        <p:blipFill>
          <a:blip r:embed="rId4">
            <a:alphaModFix/>
          </a:blip>
          <a:stretch>
            <a:fillRect/>
          </a:stretch>
        </p:blipFill>
        <p:spPr>
          <a:xfrm>
            <a:off x="0" y="3767350"/>
            <a:ext cx="6541701" cy="2764810"/>
          </a:xfrm>
          <a:prstGeom prst="rect">
            <a:avLst/>
          </a:prstGeom>
          <a:noFill/>
          <a:ln>
            <a:noFill/>
          </a:ln>
        </p:spPr>
      </p:pic>
      <p:pic>
        <p:nvPicPr>
          <p:cNvPr id="377" name="Google Shape;377;p42"/>
          <p:cNvPicPr preferRelativeResize="0"/>
          <p:nvPr/>
        </p:nvPicPr>
        <p:blipFill>
          <a:blip r:embed="rId5">
            <a:alphaModFix/>
          </a:blip>
          <a:stretch>
            <a:fillRect/>
          </a:stretch>
        </p:blipFill>
        <p:spPr>
          <a:xfrm>
            <a:off x="6598475" y="928525"/>
            <a:ext cx="5593524" cy="3050374"/>
          </a:xfrm>
          <a:prstGeom prst="rect">
            <a:avLst/>
          </a:prstGeom>
          <a:noFill/>
          <a:ln>
            <a:noFill/>
          </a:ln>
        </p:spPr>
      </p:pic>
      <p:pic>
        <p:nvPicPr>
          <p:cNvPr id="378" name="Google Shape;378;p42"/>
          <p:cNvPicPr preferRelativeResize="0"/>
          <p:nvPr/>
        </p:nvPicPr>
        <p:blipFill>
          <a:blip r:embed="rId6">
            <a:alphaModFix/>
          </a:blip>
          <a:stretch>
            <a:fillRect/>
          </a:stretch>
        </p:blipFill>
        <p:spPr>
          <a:xfrm>
            <a:off x="6598475" y="4146425"/>
            <a:ext cx="5593526" cy="2385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318404" y="49094"/>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IMPLEMENTATION SCREENSHOTS</a:t>
            </a:r>
            <a:endParaRPr/>
          </a:p>
        </p:txBody>
      </p:sp>
      <p:pic>
        <p:nvPicPr>
          <p:cNvPr id="385" name="Google Shape;385;p43"/>
          <p:cNvPicPr preferRelativeResize="0"/>
          <p:nvPr/>
        </p:nvPicPr>
        <p:blipFill>
          <a:blip r:embed="rId3">
            <a:alphaModFix/>
          </a:blip>
          <a:stretch>
            <a:fillRect/>
          </a:stretch>
        </p:blipFill>
        <p:spPr>
          <a:xfrm>
            <a:off x="176025" y="660425"/>
            <a:ext cx="6312340" cy="2803324"/>
          </a:xfrm>
          <a:prstGeom prst="rect">
            <a:avLst/>
          </a:prstGeom>
          <a:noFill/>
          <a:ln>
            <a:noFill/>
          </a:ln>
        </p:spPr>
      </p:pic>
      <p:pic>
        <p:nvPicPr>
          <p:cNvPr id="386" name="Google Shape;386;p43"/>
          <p:cNvPicPr preferRelativeResize="0"/>
          <p:nvPr/>
        </p:nvPicPr>
        <p:blipFill>
          <a:blip r:embed="rId4">
            <a:alphaModFix/>
          </a:blip>
          <a:stretch>
            <a:fillRect/>
          </a:stretch>
        </p:blipFill>
        <p:spPr>
          <a:xfrm>
            <a:off x="117000" y="3866850"/>
            <a:ext cx="6371376" cy="2803324"/>
          </a:xfrm>
          <a:prstGeom prst="rect">
            <a:avLst/>
          </a:prstGeom>
          <a:noFill/>
          <a:ln>
            <a:noFill/>
          </a:ln>
        </p:spPr>
      </p:pic>
      <p:pic>
        <p:nvPicPr>
          <p:cNvPr id="387" name="Google Shape;387;p43"/>
          <p:cNvPicPr preferRelativeResize="0"/>
          <p:nvPr/>
        </p:nvPicPr>
        <p:blipFill>
          <a:blip r:embed="rId5">
            <a:alphaModFix/>
          </a:blip>
          <a:stretch>
            <a:fillRect/>
          </a:stretch>
        </p:blipFill>
        <p:spPr>
          <a:xfrm>
            <a:off x="6551275" y="660425"/>
            <a:ext cx="5515751" cy="2803324"/>
          </a:xfrm>
          <a:prstGeom prst="rect">
            <a:avLst/>
          </a:prstGeom>
          <a:noFill/>
          <a:ln>
            <a:noFill/>
          </a:ln>
        </p:spPr>
      </p:pic>
      <p:pic>
        <p:nvPicPr>
          <p:cNvPr id="388" name="Google Shape;388;p43"/>
          <p:cNvPicPr preferRelativeResize="0"/>
          <p:nvPr/>
        </p:nvPicPr>
        <p:blipFill>
          <a:blip r:embed="rId6">
            <a:alphaModFix/>
          </a:blip>
          <a:stretch>
            <a:fillRect/>
          </a:stretch>
        </p:blipFill>
        <p:spPr>
          <a:xfrm>
            <a:off x="6551275" y="3866850"/>
            <a:ext cx="5515750" cy="2803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1436004" y="1123219"/>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IMPLEMENTATION SCREENSHOTS</a:t>
            </a:r>
            <a:endParaRPr/>
          </a:p>
        </p:txBody>
      </p:sp>
      <p:pic>
        <p:nvPicPr>
          <p:cNvPr id="395" name="Google Shape;395;p44"/>
          <p:cNvPicPr preferRelativeResize="0"/>
          <p:nvPr/>
        </p:nvPicPr>
        <p:blipFill>
          <a:blip r:embed="rId3">
            <a:alphaModFix/>
          </a:blip>
          <a:stretch>
            <a:fillRect/>
          </a:stretch>
        </p:blipFill>
        <p:spPr>
          <a:xfrm>
            <a:off x="1436000" y="2172325"/>
            <a:ext cx="5523749" cy="3106026"/>
          </a:xfrm>
          <a:prstGeom prst="rect">
            <a:avLst/>
          </a:prstGeom>
          <a:noFill/>
          <a:ln>
            <a:noFill/>
          </a:ln>
        </p:spPr>
      </p:pic>
      <p:pic>
        <p:nvPicPr>
          <p:cNvPr id="396" name="Google Shape;396;p44"/>
          <p:cNvPicPr preferRelativeResize="0"/>
          <p:nvPr/>
        </p:nvPicPr>
        <p:blipFill>
          <a:blip r:embed="rId4">
            <a:alphaModFix/>
          </a:blip>
          <a:stretch>
            <a:fillRect/>
          </a:stretch>
        </p:blipFill>
        <p:spPr>
          <a:xfrm>
            <a:off x="7982799" y="1963069"/>
            <a:ext cx="1986612" cy="43808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type="ctrTitle"/>
          </p:nvPr>
        </p:nvSpPr>
        <p:spPr>
          <a:xfrm>
            <a:off x="3132488" y="1560277"/>
            <a:ext cx="8500200" cy="1754700"/>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RESULTS OBTAINED</a:t>
            </a:r>
            <a:endParaRPr/>
          </a:p>
        </p:txBody>
      </p:sp>
      <p:grpSp>
        <p:nvGrpSpPr>
          <p:cNvPr id="403" name="Google Shape;403;p45"/>
          <p:cNvGrpSpPr/>
          <p:nvPr/>
        </p:nvGrpSpPr>
        <p:grpSpPr>
          <a:xfrm>
            <a:off x="1658527" y="145038"/>
            <a:ext cx="8426094" cy="830997"/>
            <a:chOff x="1658527" y="145038"/>
            <a:chExt cx="8426094" cy="830997"/>
          </a:xfrm>
        </p:grpSpPr>
        <p:pic>
          <p:nvPicPr>
            <p:cNvPr id="404" name="Google Shape;404;p45"/>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405" name="Google Shape;405;p45"/>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1451579" y="804519"/>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RESULTS</a:t>
            </a:r>
            <a:endParaRPr/>
          </a:p>
        </p:txBody>
      </p:sp>
      <p:pic>
        <p:nvPicPr>
          <p:cNvPr id="412" name="Google Shape;412;p46"/>
          <p:cNvPicPr preferRelativeResize="0"/>
          <p:nvPr/>
        </p:nvPicPr>
        <p:blipFill>
          <a:blip r:embed="rId3">
            <a:alphaModFix/>
          </a:blip>
          <a:stretch>
            <a:fillRect/>
          </a:stretch>
        </p:blipFill>
        <p:spPr>
          <a:xfrm>
            <a:off x="2446138" y="2175969"/>
            <a:ext cx="7781925" cy="3343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1451579" y="804519"/>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RESULTS</a:t>
            </a:r>
            <a:endParaRPr/>
          </a:p>
        </p:txBody>
      </p:sp>
      <p:pic>
        <p:nvPicPr>
          <p:cNvPr id="419" name="Google Shape;419;p47"/>
          <p:cNvPicPr preferRelativeResize="0"/>
          <p:nvPr/>
        </p:nvPicPr>
        <p:blipFill>
          <a:blip r:embed="rId3">
            <a:alphaModFix/>
          </a:blip>
          <a:stretch>
            <a:fillRect/>
          </a:stretch>
        </p:blipFill>
        <p:spPr>
          <a:xfrm>
            <a:off x="2228913" y="4301494"/>
            <a:ext cx="7896225" cy="1724025"/>
          </a:xfrm>
          <a:prstGeom prst="rect">
            <a:avLst/>
          </a:prstGeom>
          <a:noFill/>
          <a:ln>
            <a:noFill/>
          </a:ln>
        </p:spPr>
      </p:pic>
      <p:pic>
        <p:nvPicPr>
          <p:cNvPr id="420" name="Google Shape;420;p47"/>
          <p:cNvPicPr preferRelativeResize="0"/>
          <p:nvPr/>
        </p:nvPicPr>
        <p:blipFill>
          <a:blip r:embed="rId4">
            <a:alphaModFix/>
          </a:blip>
          <a:stretch>
            <a:fillRect/>
          </a:stretch>
        </p:blipFill>
        <p:spPr>
          <a:xfrm>
            <a:off x="2305113" y="1967900"/>
            <a:ext cx="7896224" cy="221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ctrTitle"/>
          </p:nvPr>
        </p:nvSpPr>
        <p:spPr>
          <a:xfrm>
            <a:off x="2651125" y="1425225"/>
            <a:ext cx="8426100" cy="1754700"/>
          </a:xfrm>
          <a:prstGeom prst="rect">
            <a:avLst/>
          </a:prstGeom>
          <a:noFill/>
          <a:ln>
            <a:noFill/>
          </a:ln>
        </p:spPr>
        <p:txBody>
          <a:bodyPr anchorCtr="0" anchor="b" bIns="0" lIns="91425" spcFirstLastPara="1" rIns="91425" wrap="square" tIns="45700">
            <a:noAutofit/>
          </a:bodyPr>
          <a:lstStyle/>
          <a:p>
            <a:pPr indent="0" lvl="0" marL="0" rtl="0" algn="r">
              <a:lnSpc>
                <a:spcPct val="90000"/>
              </a:lnSpc>
              <a:spcBef>
                <a:spcPts val="0"/>
              </a:spcBef>
              <a:spcAft>
                <a:spcPts val="0"/>
              </a:spcAft>
              <a:buClr>
                <a:schemeClr val="dk1"/>
              </a:buClr>
              <a:buSzPts val="5940"/>
              <a:buFont typeface="Gill Sans"/>
              <a:buNone/>
            </a:pPr>
            <a:r>
              <a:rPr lang="en-US" sz="5440"/>
              <a:t>FUTURE SCOPE</a:t>
            </a:r>
            <a:endParaRPr sz="5440"/>
          </a:p>
        </p:txBody>
      </p:sp>
      <p:grpSp>
        <p:nvGrpSpPr>
          <p:cNvPr id="427" name="Google Shape;427;p48"/>
          <p:cNvGrpSpPr/>
          <p:nvPr/>
        </p:nvGrpSpPr>
        <p:grpSpPr>
          <a:xfrm>
            <a:off x="1658527" y="145038"/>
            <a:ext cx="8426216" cy="831000"/>
            <a:chOff x="1658527" y="145038"/>
            <a:chExt cx="8426216" cy="831000"/>
          </a:xfrm>
        </p:grpSpPr>
        <p:pic>
          <p:nvPicPr>
            <p:cNvPr id="428" name="Google Shape;428;p48"/>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429" name="Google Shape;429;p48"/>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txBox="1"/>
          <p:nvPr>
            <p:ph type="title"/>
          </p:nvPr>
        </p:nvSpPr>
        <p:spPr>
          <a:xfrm>
            <a:off x="13753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FUTURE SCOPE</a:t>
            </a:r>
            <a:endParaRPr/>
          </a:p>
        </p:txBody>
      </p:sp>
      <p:sp>
        <p:nvSpPr>
          <p:cNvPr id="435" name="Google Shape;435;p49"/>
          <p:cNvSpPr txBox="1"/>
          <p:nvPr>
            <p:ph idx="1" type="body"/>
          </p:nvPr>
        </p:nvSpPr>
        <p:spPr>
          <a:xfrm>
            <a:off x="1549075" y="1825700"/>
            <a:ext cx="9255900" cy="39267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t/>
            </a:r>
            <a:endParaRPr/>
          </a:p>
          <a:p>
            <a:pPr indent="-342900" lvl="0" marL="457200" rtl="0" algn="l">
              <a:lnSpc>
                <a:spcPct val="120000"/>
              </a:lnSpc>
              <a:spcBef>
                <a:spcPts val="0"/>
              </a:spcBef>
              <a:spcAft>
                <a:spcPts val="0"/>
              </a:spcAft>
              <a:buSzPts val="1800"/>
              <a:buChar char="•"/>
            </a:pPr>
            <a:r>
              <a:rPr lang="en-US"/>
              <a:t>Tying</a:t>
            </a:r>
            <a:r>
              <a:rPr lang="en-US"/>
              <a:t>-up with the local </a:t>
            </a:r>
            <a:r>
              <a:rPr lang="en-US"/>
              <a:t>NGOs</a:t>
            </a:r>
            <a:endParaRPr/>
          </a:p>
          <a:p>
            <a:pPr indent="-355600" lvl="0" marL="457200" rtl="0" algn="l">
              <a:lnSpc>
                <a:spcPct val="120000"/>
              </a:lnSpc>
              <a:spcBef>
                <a:spcPts val="0"/>
              </a:spcBef>
              <a:spcAft>
                <a:spcPts val="0"/>
              </a:spcAft>
              <a:buSzPts val="2000"/>
              <a:buChar char="•"/>
            </a:pPr>
            <a:r>
              <a:rPr lang="en-US"/>
              <a:t>Facilitate </a:t>
            </a:r>
            <a:r>
              <a:rPr b="1" lang="en-US"/>
              <a:t>multilingual interaction</a:t>
            </a:r>
            <a:r>
              <a:rPr lang="en-US"/>
              <a:t> to ensure that language does not become a barrier</a:t>
            </a:r>
            <a:endParaRPr/>
          </a:p>
          <a:p>
            <a:pPr indent="-342900" lvl="0" marL="457200" rtl="0" algn="l">
              <a:lnSpc>
                <a:spcPct val="120000"/>
              </a:lnSpc>
              <a:spcBef>
                <a:spcPts val="0"/>
              </a:spcBef>
              <a:spcAft>
                <a:spcPts val="0"/>
              </a:spcAft>
              <a:buSzPts val="1800"/>
              <a:buChar char="•"/>
            </a:pPr>
            <a:r>
              <a:rPr lang="en-US"/>
              <a:t>Robust and reliable live CCTV security system.</a:t>
            </a:r>
            <a:endParaRPr/>
          </a:p>
          <a:p>
            <a:pPr indent="-342900" lvl="0" marL="457200" rtl="0" algn="l">
              <a:lnSpc>
                <a:spcPct val="120000"/>
              </a:lnSpc>
              <a:spcBef>
                <a:spcPts val="0"/>
              </a:spcBef>
              <a:spcAft>
                <a:spcPts val="0"/>
              </a:spcAft>
              <a:buSzPts val="1800"/>
              <a:buChar char="•"/>
            </a:pPr>
            <a:r>
              <a:rPr lang="en-US"/>
              <a:t>Today </a:t>
            </a:r>
            <a:r>
              <a:rPr b="1" lang="en-US"/>
              <a:t>Alexa</a:t>
            </a:r>
            <a:r>
              <a:rPr lang="en-US"/>
              <a:t> is a humble servant, but tomorrow </a:t>
            </a:r>
            <a:endParaRPr/>
          </a:p>
          <a:p>
            <a:pPr indent="0" lvl="0" marL="457200" rtl="0" algn="l">
              <a:lnSpc>
                <a:spcPct val="120000"/>
              </a:lnSpc>
              <a:spcBef>
                <a:spcPts val="0"/>
              </a:spcBef>
              <a:spcAft>
                <a:spcPts val="0"/>
              </a:spcAft>
              <a:buNone/>
            </a:pPr>
            <a:r>
              <a:rPr lang="en-US"/>
              <a:t>she could be a rescuer</a:t>
            </a:r>
            <a:endParaRPr/>
          </a:p>
          <a:p>
            <a:pPr indent="0" lvl="0" marL="457200" rtl="0" algn="l">
              <a:lnSpc>
                <a:spcPct val="120000"/>
              </a:lnSpc>
              <a:spcBef>
                <a:spcPts val="0"/>
              </a:spcBef>
              <a:spcAft>
                <a:spcPts val="0"/>
              </a:spcAft>
              <a:buNone/>
            </a:pPr>
            <a:r>
              <a:t/>
            </a:r>
            <a:endParaRPr/>
          </a:p>
        </p:txBody>
      </p:sp>
      <p:sp>
        <p:nvSpPr>
          <p:cNvPr id="436" name="Google Shape;436;p49"/>
          <p:cNvSpPr txBox="1"/>
          <p:nvPr>
            <p:ph idx="10" type="dt"/>
          </p:nvPr>
        </p:nvSpPr>
        <p:spPr>
          <a:xfrm>
            <a:off x="7683963"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437" name="Google Shape;437;p49"/>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438" name="Google Shape;438;p49"/>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9" name="Google Shape;439;p49"/>
          <p:cNvPicPr preferRelativeResize="0"/>
          <p:nvPr/>
        </p:nvPicPr>
        <p:blipFill>
          <a:blip r:embed="rId3">
            <a:alphaModFix/>
          </a:blip>
          <a:stretch>
            <a:fillRect/>
          </a:stretch>
        </p:blipFill>
        <p:spPr>
          <a:xfrm>
            <a:off x="7791400" y="3340288"/>
            <a:ext cx="3870825" cy="22101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ctrTitle"/>
          </p:nvPr>
        </p:nvSpPr>
        <p:spPr>
          <a:xfrm>
            <a:off x="2417779" y="802298"/>
            <a:ext cx="8637000" cy="2541300"/>
          </a:xfrm>
          <a:prstGeom prst="rect">
            <a:avLst/>
          </a:prstGeom>
        </p:spPr>
        <p:txBody>
          <a:bodyPr anchorCtr="0" anchor="b" bIns="0" lIns="91425" spcFirstLastPara="1" rIns="91425" wrap="square" tIns="45700">
            <a:normAutofit/>
          </a:bodyPr>
          <a:lstStyle/>
          <a:p>
            <a:pPr indent="0" lvl="0" marL="0" rtl="0" algn="r">
              <a:spcBef>
                <a:spcPts val="0"/>
              </a:spcBef>
              <a:spcAft>
                <a:spcPts val="0"/>
              </a:spcAft>
              <a:buNone/>
            </a:pPr>
            <a:r>
              <a:rPr lang="en-US"/>
              <a:t>CONCLUSION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title"/>
          </p:nvPr>
        </p:nvSpPr>
        <p:spPr>
          <a:xfrm>
            <a:off x="13753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CONCLUSION</a:t>
            </a:r>
            <a:endParaRPr sz="1600"/>
          </a:p>
        </p:txBody>
      </p:sp>
      <p:sp>
        <p:nvSpPr>
          <p:cNvPr id="451" name="Google Shape;451;p51"/>
          <p:cNvSpPr txBox="1"/>
          <p:nvPr>
            <p:ph idx="1" type="body"/>
          </p:nvPr>
        </p:nvSpPr>
        <p:spPr>
          <a:xfrm>
            <a:off x="1468050" y="2018475"/>
            <a:ext cx="9255900" cy="3926700"/>
          </a:xfrm>
          <a:prstGeom prst="rect">
            <a:avLst/>
          </a:prstGeom>
          <a:noFill/>
          <a:ln>
            <a:noFill/>
          </a:ln>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SzPts val="1800"/>
              <a:buChar char="•"/>
            </a:pPr>
            <a:r>
              <a:rPr lang="en-US"/>
              <a:t>A platform where women can </a:t>
            </a:r>
            <a:r>
              <a:rPr b="1" lang="en-US"/>
              <a:t>raise their voices</a:t>
            </a:r>
            <a:r>
              <a:rPr lang="en-US"/>
              <a:t> and experience safer environment </a:t>
            </a:r>
            <a:endParaRPr/>
          </a:p>
          <a:p>
            <a:pPr indent="-342900" lvl="0" marL="457200" rtl="0" algn="l">
              <a:lnSpc>
                <a:spcPct val="120000"/>
              </a:lnSpc>
              <a:spcBef>
                <a:spcPts val="0"/>
              </a:spcBef>
              <a:spcAft>
                <a:spcPts val="0"/>
              </a:spcAft>
              <a:buSzPts val="1800"/>
              <a:buChar char="•"/>
            </a:pPr>
            <a:r>
              <a:rPr lang="en-US"/>
              <a:t>Our project will instil terror in the minds of the abusers before they do any acts of violence</a:t>
            </a:r>
            <a:endParaRPr/>
          </a:p>
          <a:p>
            <a:pPr indent="-342900" lvl="0" marL="457200" rtl="0" algn="l">
              <a:lnSpc>
                <a:spcPct val="120000"/>
              </a:lnSpc>
              <a:spcBef>
                <a:spcPts val="0"/>
              </a:spcBef>
              <a:spcAft>
                <a:spcPts val="0"/>
              </a:spcAft>
              <a:buSzPts val="1800"/>
              <a:buChar char="•"/>
            </a:pPr>
            <a:r>
              <a:rPr lang="en-US"/>
              <a:t>Acts as an aid to </a:t>
            </a:r>
            <a:r>
              <a:rPr b="1" lang="en-US"/>
              <a:t>ICC</a:t>
            </a:r>
            <a:endParaRPr b="1"/>
          </a:p>
          <a:p>
            <a:pPr indent="-342900" lvl="0" marL="457200" rtl="0" algn="l">
              <a:lnSpc>
                <a:spcPct val="120000"/>
              </a:lnSpc>
              <a:spcBef>
                <a:spcPts val="0"/>
              </a:spcBef>
              <a:spcAft>
                <a:spcPts val="0"/>
              </a:spcAft>
              <a:buSzPts val="1800"/>
              <a:buChar char="•"/>
            </a:pPr>
            <a:r>
              <a:rPr b="1" lang="en-US"/>
              <a:t>Reduction</a:t>
            </a:r>
            <a:r>
              <a:rPr lang="en-US"/>
              <a:t> in crime rates</a:t>
            </a:r>
            <a:endParaRPr/>
          </a:p>
          <a:p>
            <a:pPr indent="-342900" lvl="0" marL="457200" rtl="0" algn="l">
              <a:lnSpc>
                <a:spcPct val="120000"/>
              </a:lnSpc>
              <a:spcBef>
                <a:spcPts val="0"/>
              </a:spcBef>
              <a:spcAft>
                <a:spcPts val="0"/>
              </a:spcAft>
              <a:buSzPts val="1800"/>
              <a:buChar char="•"/>
            </a:pPr>
            <a:r>
              <a:rPr lang="en-US"/>
              <a:t>Women empowerment</a:t>
            </a:r>
            <a:endParaRPr/>
          </a:p>
          <a:p>
            <a:pPr indent="-342900" lvl="0" marL="457200" rtl="0" algn="l">
              <a:lnSpc>
                <a:spcPct val="120000"/>
              </a:lnSpc>
              <a:spcBef>
                <a:spcPts val="0"/>
              </a:spcBef>
              <a:spcAft>
                <a:spcPts val="0"/>
              </a:spcAft>
              <a:buSzPts val="1800"/>
              <a:buChar char="•"/>
            </a:pPr>
            <a:r>
              <a:rPr lang="en-US"/>
              <a:t>Mental well being of females which in turn </a:t>
            </a:r>
            <a:r>
              <a:rPr b="1" lang="en-US"/>
              <a:t>increases their growth</a:t>
            </a:r>
            <a:r>
              <a:rPr lang="en-US"/>
              <a:t> in both personal as well as professional life</a:t>
            </a:r>
            <a:endParaRPr/>
          </a:p>
          <a:p>
            <a:pPr indent="-342900" lvl="0" marL="457200" rtl="0" algn="l">
              <a:lnSpc>
                <a:spcPct val="120000"/>
              </a:lnSpc>
              <a:spcBef>
                <a:spcPts val="0"/>
              </a:spcBef>
              <a:spcAft>
                <a:spcPts val="0"/>
              </a:spcAft>
              <a:buSzPts val="1800"/>
              <a:buChar char="•"/>
            </a:pPr>
            <a:r>
              <a:rPr lang="en-US"/>
              <a:t>Applied for SERB POWER GRANT PROPOSAL</a:t>
            </a:r>
            <a:endParaRPr/>
          </a:p>
        </p:txBody>
      </p:sp>
      <p:sp>
        <p:nvSpPr>
          <p:cNvPr id="452" name="Google Shape;452;p51"/>
          <p:cNvSpPr txBox="1"/>
          <p:nvPr>
            <p:ph idx="10" type="dt"/>
          </p:nvPr>
        </p:nvSpPr>
        <p:spPr>
          <a:xfrm>
            <a:off x="7683963"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453" name="Google Shape;453;p51"/>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454" name="Google Shape;454;p51"/>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1451575" y="804525"/>
            <a:ext cx="104040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INTRODUCTION</a:t>
            </a:r>
            <a:endParaRPr/>
          </a:p>
        </p:txBody>
      </p:sp>
      <p:sp>
        <p:nvSpPr>
          <p:cNvPr id="132" name="Google Shape;132;p16"/>
          <p:cNvSpPr txBox="1"/>
          <p:nvPr>
            <p:ph idx="1" type="body"/>
          </p:nvPr>
        </p:nvSpPr>
        <p:spPr>
          <a:xfrm>
            <a:off x="1291075" y="1920625"/>
            <a:ext cx="10564500" cy="4138200"/>
          </a:xfrm>
          <a:prstGeom prst="rect">
            <a:avLst/>
          </a:prstGeom>
          <a:noFill/>
          <a:ln>
            <a:noFill/>
          </a:ln>
        </p:spPr>
        <p:txBody>
          <a:bodyPr anchorCtr="0" anchor="t" bIns="45700" lIns="91425" spcFirstLastPara="1" rIns="91425" wrap="square" tIns="45700">
            <a:normAutofit/>
          </a:bodyPr>
          <a:lstStyle/>
          <a:p>
            <a:pPr indent="-241300" lvl="0" marL="228600" rtl="0" algn="l">
              <a:lnSpc>
                <a:spcPct val="100000"/>
              </a:lnSpc>
              <a:spcBef>
                <a:spcPts val="0"/>
              </a:spcBef>
              <a:spcAft>
                <a:spcPts val="0"/>
              </a:spcAft>
              <a:buSzPts val="2000"/>
              <a:buChar char="•"/>
            </a:pPr>
            <a:r>
              <a:rPr lang="en-US"/>
              <a:t>The </a:t>
            </a:r>
            <a:r>
              <a:rPr b="1" lang="en-US"/>
              <a:t>United Nations</a:t>
            </a:r>
            <a:r>
              <a:rPr lang="en-US"/>
              <a:t> defines violence against women as "any act of gender-based violence that results in, or is likely to result in, physical, sexual, or mental harm or suffering to women, including threats of such acts, coercion or arbitrary deprivation of liberty, whether occurring in public or in private life.</a:t>
            </a:r>
            <a:endParaRPr/>
          </a:p>
          <a:p>
            <a:pPr indent="0" lvl="0" marL="228600" rtl="0" algn="l">
              <a:lnSpc>
                <a:spcPct val="115000"/>
              </a:lnSpc>
              <a:spcBef>
                <a:spcPts val="0"/>
              </a:spcBef>
              <a:spcAft>
                <a:spcPts val="0"/>
              </a:spcAft>
              <a:buNone/>
            </a:pPr>
            <a:r>
              <a:t/>
            </a:r>
            <a:endParaRPr sz="1058"/>
          </a:p>
          <a:p>
            <a:pPr indent="-241300" lvl="0" marL="228600" rtl="0" algn="l">
              <a:lnSpc>
                <a:spcPct val="100000"/>
              </a:lnSpc>
              <a:spcBef>
                <a:spcPts val="0"/>
              </a:spcBef>
              <a:spcAft>
                <a:spcPts val="0"/>
              </a:spcAft>
              <a:buSzPts val="2000"/>
              <a:buChar char="•"/>
            </a:pPr>
            <a:r>
              <a:rPr lang="en-US"/>
              <a:t>According to the Crime in India Report 2018, published by the National Crime Research Bureau (NCRB), a crime is recorded against women in India every </a:t>
            </a:r>
            <a:r>
              <a:rPr b="1" lang="en-US"/>
              <a:t>1.7 minutes</a:t>
            </a:r>
            <a:r>
              <a:rPr lang="en-US"/>
              <a:t> and a woman is subjected to domestic violence every </a:t>
            </a:r>
            <a:r>
              <a:rPr b="1" lang="en-US"/>
              <a:t>4.4 minutes</a:t>
            </a:r>
            <a:r>
              <a:rPr lang="en-US"/>
              <a:t>.</a:t>
            </a:r>
            <a:endParaRPr/>
          </a:p>
          <a:p>
            <a:pPr indent="-241300" lvl="0" marL="228600" rtl="0" algn="l">
              <a:lnSpc>
                <a:spcPct val="100000"/>
              </a:lnSpc>
              <a:spcBef>
                <a:spcPts val="1000"/>
              </a:spcBef>
              <a:spcAft>
                <a:spcPts val="0"/>
              </a:spcAft>
              <a:buSzPts val="2200"/>
              <a:buChar char="•"/>
            </a:pPr>
            <a:r>
              <a:rPr lang="en-US"/>
              <a:t>This violence leads to high social and economic costs for women, their families, and societies.</a:t>
            </a:r>
            <a:endParaRPr/>
          </a:p>
          <a:p>
            <a:pPr indent="-241300" lvl="0" marL="228600" rtl="0" algn="l">
              <a:lnSpc>
                <a:spcPct val="100000"/>
              </a:lnSpc>
              <a:spcBef>
                <a:spcPts val="1000"/>
              </a:spcBef>
              <a:spcAft>
                <a:spcPts val="0"/>
              </a:spcAft>
              <a:buSzPts val="2200"/>
              <a:buChar char="•"/>
            </a:pPr>
            <a:r>
              <a:rPr lang="en-US"/>
              <a:t>The Department of Labor reports that victims of violence lose nearly </a:t>
            </a:r>
            <a:r>
              <a:rPr b="1" lang="en-US"/>
              <a:t>8 million days of paid work </a:t>
            </a:r>
            <a:r>
              <a:rPr lang="en-US"/>
              <a:t>per year in the U.S., resulting in a $1.8 billion loss in productivity for employers.</a:t>
            </a:r>
            <a:endParaRPr/>
          </a:p>
        </p:txBody>
      </p:sp>
      <p:sp>
        <p:nvSpPr>
          <p:cNvPr id="133" name="Google Shape;133;p1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a:t>
            </a:r>
            <a:r>
              <a:rPr lang="en-US"/>
              <a:t>/04/2022</a:t>
            </a:r>
            <a:endParaRPr/>
          </a:p>
        </p:txBody>
      </p:sp>
      <p:sp>
        <p:nvSpPr>
          <p:cNvPr id="134" name="Google Shape;134;p1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135" name="Google Shape;135;p1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REVIEW SHEETS</a:t>
            </a:r>
            <a:endParaRPr/>
          </a:p>
        </p:txBody>
      </p:sp>
      <p:sp>
        <p:nvSpPr>
          <p:cNvPr id="460" name="Google Shape;460;p52"/>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461" name="Google Shape;461;p52"/>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462" name="Google Shape;462;p52"/>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3" name="Google Shape;463;p52"/>
          <p:cNvPicPr preferRelativeResize="0"/>
          <p:nvPr/>
        </p:nvPicPr>
        <p:blipFill>
          <a:blip r:embed="rId3">
            <a:alphaModFix/>
          </a:blip>
          <a:stretch>
            <a:fillRect/>
          </a:stretch>
        </p:blipFill>
        <p:spPr>
          <a:xfrm>
            <a:off x="2879075" y="2018469"/>
            <a:ext cx="7077987" cy="46995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3"/>
          <p:cNvSpPr txBox="1"/>
          <p:nvPr>
            <p:ph type="ctrTitle"/>
          </p:nvPr>
        </p:nvSpPr>
        <p:spPr>
          <a:xfrm>
            <a:off x="3691938" y="1425227"/>
            <a:ext cx="8500062" cy="1754702"/>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REFERENCES</a:t>
            </a:r>
            <a:endParaRPr/>
          </a:p>
        </p:txBody>
      </p:sp>
      <p:grpSp>
        <p:nvGrpSpPr>
          <p:cNvPr id="470" name="Google Shape;470;p53"/>
          <p:cNvGrpSpPr/>
          <p:nvPr/>
        </p:nvGrpSpPr>
        <p:grpSpPr>
          <a:xfrm>
            <a:off x="1658527" y="145038"/>
            <a:ext cx="8426094" cy="830997"/>
            <a:chOff x="1658527" y="145038"/>
            <a:chExt cx="8426094" cy="830997"/>
          </a:xfrm>
        </p:grpSpPr>
        <p:pic>
          <p:nvPicPr>
            <p:cNvPr id="471" name="Google Shape;471;p53"/>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472" name="Google Shape;472;p53"/>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REFERENCES</a:t>
            </a:r>
            <a:endParaRPr/>
          </a:p>
        </p:txBody>
      </p:sp>
      <p:sp>
        <p:nvSpPr>
          <p:cNvPr id="478" name="Google Shape;478;p54"/>
          <p:cNvSpPr txBox="1"/>
          <p:nvPr>
            <p:ph idx="1" type="body"/>
          </p:nvPr>
        </p:nvSpPr>
        <p:spPr>
          <a:xfrm>
            <a:off x="1291075" y="1920650"/>
            <a:ext cx="10643400" cy="45009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l">
              <a:lnSpc>
                <a:spcPct val="150000"/>
              </a:lnSpc>
              <a:spcBef>
                <a:spcPts val="0"/>
              </a:spcBef>
              <a:spcAft>
                <a:spcPts val="0"/>
              </a:spcAft>
              <a:buSzPct val="38461"/>
              <a:buNone/>
            </a:pPr>
            <a:r>
              <a:rPr lang="en-US" sz="5200"/>
              <a:t>[1] United Nations. Declaration on the elimination of violence against women. New York: UN, 1993.</a:t>
            </a:r>
            <a:endParaRPr sz="5200"/>
          </a:p>
          <a:p>
            <a:pPr indent="0" lvl="0" marL="0" rtl="0" algn="l">
              <a:lnSpc>
                <a:spcPct val="150000"/>
              </a:lnSpc>
              <a:spcBef>
                <a:spcPts val="0"/>
              </a:spcBef>
              <a:spcAft>
                <a:spcPts val="0"/>
              </a:spcAft>
              <a:buSzPct val="38461"/>
              <a:buNone/>
            </a:pPr>
            <a:r>
              <a:rPr lang="en-US" sz="5200"/>
              <a:t>[2] Violence against women Prevalence Estimates, 2018. Global, regional, and national prevalence estimates for intimate partner violence against women and global and regional prevalence estimates for non-partner sexual violence against women. WHO: Geneva, 2021</a:t>
            </a:r>
            <a:endParaRPr sz="5200"/>
          </a:p>
          <a:p>
            <a:pPr indent="0" lvl="0" marL="0" rtl="0" algn="l">
              <a:lnSpc>
                <a:spcPct val="150000"/>
              </a:lnSpc>
              <a:spcBef>
                <a:spcPts val="0"/>
              </a:spcBef>
              <a:spcAft>
                <a:spcPts val="0"/>
              </a:spcAft>
              <a:buSzPct val="38461"/>
              <a:buNone/>
            </a:pPr>
            <a:r>
              <a:rPr lang="en-US" sz="5200"/>
              <a:t>[3]</a:t>
            </a:r>
            <a:r>
              <a:rPr lang="en-US" sz="5200">
                <a:uFill>
                  <a:noFill/>
                </a:uFill>
                <a:hlinkClick r:id="rId3"/>
              </a:rPr>
              <a:t>https://www.thehindu.com/data/data-domestic-violence-complaints-at-a-10-year-high-during-covid-19-lockdown/article31885001.ece</a:t>
            </a:r>
            <a:endParaRPr sz="5200"/>
          </a:p>
          <a:p>
            <a:pPr indent="0" lvl="0" marL="0" rtl="0" algn="l">
              <a:lnSpc>
                <a:spcPct val="150000"/>
              </a:lnSpc>
              <a:spcBef>
                <a:spcPts val="0"/>
              </a:spcBef>
              <a:spcAft>
                <a:spcPts val="0"/>
              </a:spcAft>
              <a:buSzPct val="38461"/>
              <a:buNone/>
            </a:pPr>
            <a:r>
              <a:rPr lang="en-US" sz="5200"/>
              <a:t>[4] https://www.who.int/news-room/fact-sheets/detail/violence-against-women</a:t>
            </a:r>
            <a:endParaRPr sz="5200"/>
          </a:p>
          <a:p>
            <a:pPr indent="0" lvl="0" marL="0" rtl="0" algn="l">
              <a:lnSpc>
                <a:spcPct val="150000"/>
              </a:lnSpc>
              <a:spcBef>
                <a:spcPts val="0"/>
              </a:spcBef>
              <a:spcAft>
                <a:spcPts val="0"/>
              </a:spcAft>
              <a:buSzPct val="38461"/>
              <a:buNone/>
            </a:pPr>
            <a:r>
              <a:rPr lang="en-US" sz="5200"/>
              <a:t>[5]http://www.niti.gov.in/making-homes-safer-women-during-covid-19</a:t>
            </a:r>
            <a:endParaRPr sz="5200"/>
          </a:p>
          <a:p>
            <a:pPr indent="0" lvl="0" marL="0" rtl="0" algn="l">
              <a:lnSpc>
                <a:spcPct val="150000"/>
              </a:lnSpc>
              <a:spcBef>
                <a:spcPts val="0"/>
              </a:spcBef>
              <a:spcAft>
                <a:spcPts val="0"/>
              </a:spcAft>
              <a:buSzPct val="38461"/>
              <a:buNone/>
            </a:pPr>
            <a:r>
              <a:rPr lang="en-US" sz="5200"/>
              <a:t>[6]https://womenchild.maharashtra.gov.in/content/homecontent/schemes.php</a:t>
            </a:r>
            <a:endParaRPr sz="5200"/>
          </a:p>
          <a:p>
            <a:pPr indent="0" lvl="0" marL="0" rtl="0" algn="l">
              <a:lnSpc>
                <a:spcPct val="150000"/>
              </a:lnSpc>
              <a:spcBef>
                <a:spcPts val="0"/>
              </a:spcBef>
              <a:spcAft>
                <a:spcPts val="0"/>
              </a:spcAft>
              <a:buSzPct val="38461"/>
              <a:buNone/>
            </a:pPr>
            <a:r>
              <a:rPr lang="en-US" sz="5200"/>
              <a:t>[7] </a:t>
            </a:r>
            <a:r>
              <a:rPr lang="en-US" sz="5200">
                <a:uFill>
                  <a:noFill/>
                </a:uFill>
                <a:hlinkClick r:id="rId4"/>
              </a:rPr>
              <a:t>https://doi.org/10.1155/2014/267872</a:t>
            </a:r>
            <a:endParaRPr sz="5200"/>
          </a:p>
          <a:p>
            <a:pPr indent="0" lvl="0" marL="0" rtl="0" algn="l">
              <a:lnSpc>
                <a:spcPct val="150000"/>
              </a:lnSpc>
              <a:spcBef>
                <a:spcPts val="0"/>
              </a:spcBef>
              <a:spcAft>
                <a:spcPts val="0"/>
              </a:spcAft>
              <a:buSzPct val="38461"/>
              <a:buNone/>
            </a:pPr>
            <a:r>
              <a:rPr lang="en-US" sz="5200"/>
              <a:t>[8] R. Johnson and T. Zhang, ‘‘Effective use of word order for text categorization with convolutional neural networks,’’ in Human Lang. Technol., Annu. Conf. North Amer. Chapter ACL, Denver, Colorados, 2014, pp. 103–112.</a:t>
            </a:r>
            <a:endParaRPr sz="5200"/>
          </a:p>
          <a:p>
            <a:pPr indent="0" lvl="0" marL="0" rtl="0" algn="l">
              <a:lnSpc>
                <a:spcPct val="150000"/>
              </a:lnSpc>
              <a:spcBef>
                <a:spcPts val="0"/>
              </a:spcBef>
              <a:spcAft>
                <a:spcPts val="0"/>
              </a:spcAft>
              <a:buSzPct val="38461"/>
              <a:buNone/>
            </a:pPr>
            <a:r>
              <a:rPr lang="en-US" sz="5200"/>
              <a:t>[9] Y. LeCun, L. Bottou, Y. Bengio, P. Haffner, "Gradient-based learning applied to document recognition", Proc. IEEE, vol. 86, no. 11, pp. 2278- 2324, 1998. </a:t>
            </a:r>
            <a:endParaRPr sz="5200"/>
          </a:p>
          <a:p>
            <a:pPr indent="0" lvl="0" marL="0" rtl="0" algn="l">
              <a:lnSpc>
                <a:spcPct val="150000"/>
              </a:lnSpc>
              <a:spcBef>
                <a:spcPts val="0"/>
              </a:spcBef>
              <a:spcAft>
                <a:spcPts val="0"/>
              </a:spcAft>
              <a:buSzPct val="38461"/>
              <a:buNone/>
            </a:pPr>
            <a:r>
              <a:rPr lang="en-US" sz="5200"/>
              <a:t>[10] A. S. Razavian, H. Azizpour, J. Sullivan, and S. Carlsson, "CNN Features Off-the-Shelf: An Astounding Baseline for Recognition," The IEEE Conference on Computer Vision and Pattern Recognition (CVPR) Workshops, pp. 806-813,2014. </a:t>
            </a:r>
            <a:endParaRPr sz="5200"/>
          </a:p>
          <a:p>
            <a:pPr indent="0" lvl="0" marL="0" rtl="0" algn="l">
              <a:lnSpc>
                <a:spcPct val="150000"/>
              </a:lnSpc>
              <a:spcBef>
                <a:spcPts val="0"/>
              </a:spcBef>
              <a:spcAft>
                <a:spcPts val="0"/>
              </a:spcAft>
              <a:buSzPct val="38461"/>
              <a:buNone/>
            </a:pPr>
            <a:r>
              <a:rPr lang="en-US" sz="5200"/>
              <a:t>[11]https://www.naaree.com/domestic-violence-helplines-india/</a:t>
            </a:r>
            <a:endParaRPr sz="5200"/>
          </a:p>
          <a:p>
            <a:pPr indent="0" lvl="0" marL="0" rtl="0" algn="l">
              <a:lnSpc>
                <a:spcPct val="150000"/>
              </a:lnSpc>
              <a:spcBef>
                <a:spcPts val="0"/>
              </a:spcBef>
              <a:spcAft>
                <a:spcPts val="0"/>
              </a:spcAft>
              <a:buSzPct val="38461"/>
              <a:buNone/>
            </a:pPr>
            <a:r>
              <a:rPr lang="en-US" sz="5200"/>
              <a:t>[12]https://www.wgea.gov.au/take-action/family-domestic-violence</a:t>
            </a:r>
            <a:endParaRPr sz="5200"/>
          </a:p>
          <a:p>
            <a:pPr indent="-101600" lvl="0" marL="228600" rtl="0" algn="l">
              <a:lnSpc>
                <a:spcPct val="120000"/>
              </a:lnSpc>
              <a:spcBef>
                <a:spcPts val="0"/>
              </a:spcBef>
              <a:spcAft>
                <a:spcPts val="0"/>
              </a:spcAft>
              <a:buSzPct val="100000"/>
              <a:buNone/>
            </a:pPr>
            <a:r>
              <a:t/>
            </a:r>
            <a:endParaRPr/>
          </a:p>
          <a:p>
            <a:pPr indent="-101600" lvl="0" marL="228600" rtl="0" algn="l">
              <a:lnSpc>
                <a:spcPct val="120000"/>
              </a:lnSpc>
              <a:spcBef>
                <a:spcPts val="0"/>
              </a:spcBef>
              <a:spcAft>
                <a:spcPts val="0"/>
              </a:spcAft>
              <a:buSzPct val="100000"/>
              <a:buNone/>
            </a:pPr>
            <a:r>
              <a:t/>
            </a:r>
            <a:endParaRPr/>
          </a:p>
        </p:txBody>
      </p:sp>
      <p:sp>
        <p:nvSpPr>
          <p:cNvPr id="479" name="Google Shape;479;p5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a:p>
            <a:pPr indent="0" lvl="0" marL="0" rtl="0" algn="r">
              <a:spcBef>
                <a:spcPts val="0"/>
              </a:spcBef>
              <a:spcAft>
                <a:spcPts val="0"/>
              </a:spcAft>
              <a:buClr>
                <a:schemeClr val="dk1"/>
              </a:buClr>
              <a:buFont typeface="Arial"/>
              <a:buNone/>
            </a:pPr>
            <a:r>
              <a:t/>
            </a:r>
            <a:endParaRPr/>
          </a:p>
        </p:txBody>
      </p:sp>
      <p:sp>
        <p:nvSpPr>
          <p:cNvPr id="480" name="Google Shape;480;p5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481" name="Google Shape;481;p5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ph type="ctrTitle"/>
          </p:nvPr>
        </p:nvSpPr>
        <p:spPr>
          <a:xfrm>
            <a:off x="3691938" y="1425227"/>
            <a:ext cx="8500062" cy="1754702"/>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THANK YOU</a:t>
            </a:r>
            <a:endParaRPr/>
          </a:p>
        </p:txBody>
      </p:sp>
      <p:grpSp>
        <p:nvGrpSpPr>
          <p:cNvPr id="488" name="Google Shape;488;p55"/>
          <p:cNvGrpSpPr/>
          <p:nvPr/>
        </p:nvGrpSpPr>
        <p:grpSpPr>
          <a:xfrm>
            <a:off x="1658527" y="145038"/>
            <a:ext cx="8426094" cy="830997"/>
            <a:chOff x="1658527" y="145038"/>
            <a:chExt cx="8426094" cy="830997"/>
          </a:xfrm>
        </p:grpSpPr>
        <p:pic>
          <p:nvPicPr>
            <p:cNvPr id="489" name="Google Shape;489;p55"/>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490" name="Google Shape;490;p55"/>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type="ctrTitle"/>
          </p:nvPr>
        </p:nvSpPr>
        <p:spPr>
          <a:xfrm>
            <a:off x="3691938" y="1425227"/>
            <a:ext cx="8500200" cy="1754700"/>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LACUNA</a:t>
            </a:r>
            <a:endParaRPr/>
          </a:p>
        </p:txBody>
      </p:sp>
      <p:grpSp>
        <p:nvGrpSpPr>
          <p:cNvPr id="142" name="Google Shape;142;p17"/>
          <p:cNvGrpSpPr/>
          <p:nvPr/>
        </p:nvGrpSpPr>
        <p:grpSpPr>
          <a:xfrm>
            <a:off x="1658527" y="145038"/>
            <a:ext cx="8426216" cy="949666"/>
            <a:chOff x="1658527" y="145038"/>
            <a:chExt cx="8426216" cy="949666"/>
          </a:xfrm>
        </p:grpSpPr>
        <p:pic>
          <p:nvPicPr>
            <p:cNvPr id="143" name="Google Shape;143;p17"/>
            <p:cNvPicPr preferRelativeResize="0"/>
            <p:nvPr/>
          </p:nvPicPr>
          <p:blipFill rotWithShape="1">
            <a:blip r:embed="rId3">
              <a:alphaModFix/>
            </a:blip>
            <a:srcRect b="0" l="0" r="0" t="0"/>
            <a:stretch/>
          </p:blipFill>
          <p:spPr>
            <a:xfrm>
              <a:off x="1658527" y="169258"/>
              <a:ext cx="1100137" cy="925446"/>
            </a:xfrm>
            <a:prstGeom prst="rect">
              <a:avLst/>
            </a:prstGeom>
            <a:noFill/>
            <a:ln>
              <a:noFill/>
            </a:ln>
          </p:spPr>
        </p:pic>
        <p:sp>
          <p:nvSpPr>
            <p:cNvPr id="144" name="Google Shape;144;p17"/>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1451575" y="880725"/>
            <a:ext cx="104040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LACUNA</a:t>
            </a:r>
            <a:endParaRPr/>
          </a:p>
        </p:txBody>
      </p:sp>
      <p:sp>
        <p:nvSpPr>
          <p:cNvPr id="150" name="Google Shape;150;p18"/>
          <p:cNvSpPr txBox="1"/>
          <p:nvPr>
            <p:ph idx="1" type="body"/>
          </p:nvPr>
        </p:nvSpPr>
        <p:spPr>
          <a:xfrm>
            <a:off x="1290950" y="2167650"/>
            <a:ext cx="9285600" cy="3824100"/>
          </a:xfrm>
          <a:prstGeom prst="rect">
            <a:avLst/>
          </a:prstGeom>
          <a:noFill/>
          <a:ln>
            <a:noFill/>
          </a:ln>
        </p:spPr>
        <p:txBody>
          <a:bodyPr anchorCtr="0" anchor="t" bIns="45700" lIns="91425" spcFirstLastPara="1" rIns="91425" wrap="square" tIns="45700">
            <a:normAutofit/>
          </a:bodyPr>
          <a:lstStyle/>
          <a:p>
            <a:pPr indent="0" lvl="0" marL="228600" rtl="0" algn="l">
              <a:lnSpc>
                <a:spcPct val="115000"/>
              </a:lnSpc>
              <a:spcBef>
                <a:spcPts val="0"/>
              </a:spcBef>
              <a:spcAft>
                <a:spcPts val="0"/>
              </a:spcAft>
              <a:buNone/>
            </a:pPr>
            <a:r>
              <a:t/>
            </a:r>
            <a:endParaRPr/>
          </a:p>
          <a:p>
            <a:pPr indent="-241300" lvl="0" marL="228600" rtl="0" algn="l">
              <a:lnSpc>
                <a:spcPct val="115000"/>
              </a:lnSpc>
              <a:spcBef>
                <a:spcPts val="0"/>
              </a:spcBef>
              <a:spcAft>
                <a:spcPts val="0"/>
              </a:spcAft>
              <a:buClr>
                <a:schemeClr val="dk1"/>
              </a:buClr>
              <a:buSzPts val="2000"/>
              <a:buChar char="•"/>
            </a:pPr>
            <a:r>
              <a:rPr lang="en-US"/>
              <a:t>Although there are government laws that ensure severe punishment to the abusers </a:t>
            </a:r>
            <a:r>
              <a:rPr b="1" lang="en-US"/>
              <a:t>after</a:t>
            </a:r>
            <a:r>
              <a:rPr lang="en-US"/>
              <a:t> the occurence of crime but no such system that </a:t>
            </a:r>
            <a:r>
              <a:rPr b="1" lang="en-US"/>
              <a:t>keeps check on the abusers.</a:t>
            </a:r>
            <a:endParaRPr b="1"/>
          </a:p>
          <a:p>
            <a:pPr indent="-241300" lvl="0" marL="228600" rtl="0" algn="l">
              <a:lnSpc>
                <a:spcPct val="115000"/>
              </a:lnSpc>
              <a:spcBef>
                <a:spcPts val="1000"/>
              </a:spcBef>
              <a:spcAft>
                <a:spcPts val="0"/>
              </a:spcAft>
              <a:buClr>
                <a:schemeClr val="dk1"/>
              </a:buClr>
              <a:buSzPts val="2200"/>
              <a:buChar char="•"/>
            </a:pPr>
            <a:r>
              <a:rPr lang="en-US"/>
              <a:t>Lack of awareness among women concerning their rights and laws.</a:t>
            </a:r>
            <a:endParaRPr/>
          </a:p>
          <a:p>
            <a:pPr indent="-241300" lvl="0" marL="228600" rtl="0" algn="l">
              <a:lnSpc>
                <a:spcPct val="115000"/>
              </a:lnSpc>
              <a:spcBef>
                <a:spcPts val="1000"/>
              </a:spcBef>
              <a:spcAft>
                <a:spcPts val="0"/>
              </a:spcAft>
              <a:buClr>
                <a:schemeClr val="dk1"/>
              </a:buClr>
              <a:buSzPts val="2200"/>
              <a:buChar char="•"/>
            </a:pPr>
            <a:r>
              <a:rPr lang="en-US"/>
              <a:t>No system that confirms that the women is suffering from violence through their stories.</a:t>
            </a:r>
            <a:endParaRPr/>
          </a:p>
        </p:txBody>
      </p:sp>
      <p:sp>
        <p:nvSpPr>
          <p:cNvPr id="151" name="Google Shape;151;p18"/>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152" name="Google Shape;152;p18"/>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153" name="Google Shape;153;p18"/>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ctrTitle"/>
          </p:nvPr>
        </p:nvSpPr>
        <p:spPr>
          <a:xfrm>
            <a:off x="3514863" y="1437027"/>
            <a:ext cx="8500200" cy="1754700"/>
          </a:xfrm>
          <a:prstGeom prst="rect">
            <a:avLst/>
          </a:prstGeom>
          <a:noFill/>
          <a:ln>
            <a:noFill/>
          </a:ln>
        </p:spPr>
        <p:txBody>
          <a:bodyPr anchorCtr="0" anchor="b" bIns="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Gill Sans"/>
              <a:buNone/>
            </a:pPr>
            <a:r>
              <a:rPr lang="en-US"/>
              <a:t>PROBLEM DEFINITION</a:t>
            </a:r>
            <a:endParaRPr/>
          </a:p>
        </p:txBody>
      </p:sp>
      <p:grpSp>
        <p:nvGrpSpPr>
          <p:cNvPr id="160" name="Google Shape;160;p19"/>
          <p:cNvGrpSpPr/>
          <p:nvPr/>
        </p:nvGrpSpPr>
        <p:grpSpPr>
          <a:xfrm>
            <a:off x="1658527" y="145038"/>
            <a:ext cx="8426094" cy="830997"/>
            <a:chOff x="1658527" y="145038"/>
            <a:chExt cx="8426094" cy="830997"/>
          </a:xfrm>
        </p:grpSpPr>
        <p:pic>
          <p:nvPicPr>
            <p:cNvPr id="161" name="Google Shape;161;p19"/>
            <p:cNvPicPr preferRelativeResize="0"/>
            <p:nvPr/>
          </p:nvPicPr>
          <p:blipFill rotWithShape="1">
            <a:blip r:embed="rId3">
              <a:alphaModFix/>
            </a:blip>
            <a:srcRect b="0" l="0" r="0" t="0"/>
            <a:stretch/>
          </p:blipFill>
          <p:spPr>
            <a:xfrm>
              <a:off x="1658527" y="169258"/>
              <a:ext cx="1100137" cy="782555"/>
            </a:xfrm>
            <a:prstGeom prst="rect">
              <a:avLst/>
            </a:prstGeom>
            <a:noFill/>
            <a:ln>
              <a:noFill/>
            </a:ln>
          </p:spPr>
        </p:pic>
        <p:sp>
          <p:nvSpPr>
            <p:cNvPr id="162" name="Google Shape;162;p19"/>
            <p:cNvSpPr txBox="1"/>
            <p:nvPr/>
          </p:nvSpPr>
          <p:spPr>
            <a:xfrm>
              <a:off x="2901243" y="145038"/>
              <a:ext cx="7183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PROBLEM DEFINITION</a:t>
            </a:r>
            <a:endParaRPr/>
          </a:p>
        </p:txBody>
      </p:sp>
      <p:sp>
        <p:nvSpPr>
          <p:cNvPr id="168" name="Google Shape;168;p2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Font typeface="Arial"/>
              <a:buNone/>
            </a:pPr>
            <a:r>
              <a:rPr lang="en-US"/>
              <a:t>25/04/2022</a:t>
            </a:r>
            <a:endParaRPr/>
          </a:p>
        </p:txBody>
      </p:sp>
      <p:sp>
        <p:nvSpPr>
          <p:cNvPr id="169" name="Google Shape;169;p2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Department Of Computer Engineering, V.E.S.I.T</a:t>
            </a:r>
            <a:endParaRPr/>
          </a:p>
        </p:txBody>
      </p:sp>
      <p:sp>
        <p:nvSpPr>
          <p:cNvPr id="170" name="Google Shape;170;p2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0"/>
          <p:cNvSpPr txBox="1"/>
          <p:nvPr>
            <p:ph idx="1" type="body"/>
          </p:nvPr>
        </p:nvSpPr>
        <p:spPr>
          <a:xfrm>
            <a:off x="1077775" y="2025075"/>
            <a:ext cx="10686600" cy="3905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20000"/>
              </a:lnSpc>
              <a:spcBef>
                <a:spcPts val="0"/>
              </a:spcBef>
              <a:spcAft>
                <a:spcPts val="0"/>
              </a:spcAft>
              <a:buNone/>
            </a:pPr>
            <a:r>
              <a:t/>
            </a:r>
            <a:endParaRPr sz="8150">
              <a:solidFill>
                <a:schemeClr val="dk1"/>
              </a:solidFill>
            </a:endParaRPr>
          </a:p>
          <a:p>
            <a:pPr indent="-307181" lvl="0" marL="457200" rtl="0" algn="l">
              <a:lnSpc>
                <a:spcPct val="120000"/>
              </a:lnSpc>
              <a:spcBef>
                <a:spcPts val="0"/>
              </a:spcBef>
              <a:spcAft>
                <a:spcPts val="0"/>
              </a:spcAft>
              <a:buSzPct val="60736"/>
              <a:buFont typeface="Gill Sans"/>
              <a:buChar char="●"/>
            </a:pPr>
            <a:r>
              <a:rPr lang="en-US" sz="8150">
                <a:solidFill>
                  <a:schemeClr val="dk1"/>
                </a:solidFill>
              </a:rPr>
              <a:t>“Nirbhaya Naari” is a model that </a:t>
            </a:r>
            <a:r>
              <a:rPr b="1" lang="en-US" sz="8150">
                <a:solidFill>
                  <a:schemeClr val="dk1"/>
                </a:solidFill>
              </a:rPr>
              <a:t>detects possible violent actions against women</a:t>
            </a:r>
            <a:r>
              <a:rPr lang="en-US" sz="8150">
                <a:solidFill>
                  <a:schemeClr val="dk1"/>
                </a:solidFill>
              </a:rPr>
              <a:t> and thus, is useful in controlling women's safety.</a:t>
            </a:r>
            <a:endParaRPr sz="8150">
              <a:solidFill>
                <a:schemeClr val="dk1"/>
              </a:solidFill>
            </a:endParaRPr>
          </a:p>
          <a:p>
            <a:pPr indent="0" lvl="0" marL="457200" rtl="0" algn="l">
              <a:lnSpc>
                <a:spcPct val="120000"/>
              </a:lnSpc>
              <a:spcBef>
                <a:spcPts val="0"/>
              </a:spcBef>
              <a:spcAft>
                <a:spcPts val="0"/>
              </a:spcAft>
              <a:buNone/>
            </a:pPr>
            <a:r>
              <a:t/>
            </a:r>
            <a:endParaRPr sz="8150">
              <a:solidFill>
                <a:schemeClr val="dk1"/>
              </a:solidFill>
            </a:endParaRPr>
          </a:p>
          <a:p>
            <a:pPr indent="-307181" lvl="0" marL="457200" rtl="0" algn="l">
              <a:lnSpc>
                <a:spcPct val="120000"/>
              </a:lnSpc>
              <a:spcBef>
                <a:spcPts val="0"/>
              </a:spcBef>
              <a:spcAft>
                <a:spcPts val="0"/>
              </a:spcAft>
              <a:buSzPct val="60736"/>
              <a:buFont typeface="Gill Sans"/>
              <a:buChar char="●"/>
            </a:pPr>
            <a:r>
              <a:rPr lang="en-US" sz="8150">
                <a:solidFill>
                  <a:schemeClr val="dk1"/>
                </a:solidFill>
              </a:rPr>
              <a:t>Our idea provides a forum for women to speak out against abuse, as well as uses continuous </a:t>
            </a:r>
            <a:r>
              <a:rPr b="1" lang="en-US" sz="8150">
                <a:solidFill>
                  <a:schemeClr val="dk1"/>
                </a:solidFill>
              </a:rPr>
              <a:t>real-time surveillance</a:t>
            </a:r>
            <a:r>
              <a:rPr lang="en-US" sz="8150">
                <a:solidFill>
                  <a:schemeClr val="dk1"/>
                </a:solidFill>
              </a:rPr>
              <a:t> to detect any kind of violence and “help hand gestures” via which women can request assistance at any moment.</a:t>
            </a:r>
            <a:endParaRPr sz="8150">
              <a:solidFill>
                <a:schemeClr val="dk1"/>
              </a:solidFill>
            </a:endParaRPr>
          </a:p>
          <a:p>
            <a:pPr indent="0" lvl="0" marL="457200" rtl="0" algn="l">
              <a:lnSpc>
                <a:spcPct val="120000"/>
              </a:lnSpc>
              <a:spcBef>
                <a:spcPts val="0"/>
              </a:spcBef>
              <a:spcAft>
                <a:spcPts val="0"/>
              </a:spcAft>
              <a:buNone/>
            </a:pPr>
            <a:r>
              <a:t/>
            </a:r>
            <a:endParaRPr sz="8150">
              <a:solidFill>
                <a:schemeClr val="dk1"/>
              </a:solidFill>
            </a:endParaRPr>
          </a:p>
          <a:p>
            <a:pPr indent="-307181" lvl="0" marL="457200" rtl="0" algn="l">
              <a:lnSpc>
                <a:spcPct val="120000"/>
              </a:lnSpc>
              <a:spcBef>
                <a:spcPts val="0"/>
              </a:spcBef>
              <a:spcAft>
                <a:spcPts val="0"/>
              </a:spcAft>
              <a:buSzPct val="60736"/>
              <a:buFont typeface="Gill Sans"/>
              <a:buChar char="●"/>
            </a:pPr>
            <a:r>
              <a:rPr lang="en-US" sz="8150">
                <a:solidFill>
                  <a:schemeClr val="dk1"/>
                </a:solidFill>
              </a:rPr>
              <a:t>Our solution strives to identify and respond to physical, sexual, psychological, and verbal acts of abuse/violence against women. This solution also provides a platform for women to </a:t>
            </a:r>
            <a:r>
              <a:rPr b="1" lang="en-US" sz="8150">
                <a:solidFill>
                  <a:schemeClr val="dk1"/>
                </a:solidFill>
              </a:rPr>
              <a:t>speak out against violence</a:t>
            </a:r>
            <a:r>
              <a:rPr lang="en-US" sz="8150">
                <a:solidFill>
                  <a:schemeClr val="dk1"/>
                </a:solidFill>
              </a:rPr>
              <a:t> while simultaneously </a:t>
            </a:r>
            <a:r>
              <a:rPr b="1" lang="en-US" sz="8150">
                <a:solidFill>
                  <a:schemeClr val="dk1"/>
                </a:solidFill>
              </a:rPr>
              <a:t>seeking help</a:t>
            </a:r>
            <a:r>
              <a:rPr lang="en-US" sz="8150">
                <a:solidFill>
                  <a:schemeClr val="dk1"/>
                </a:solidFill>
              </a:rPr>
              <a:t>.</a:t>
            </a:r>
            <a:endParaRPr sz="8150">
              <a:solidFill>
                <a:schemeClr val="dk1"/>
              </a:solidFill>
            </a:endParaRPr>
          </a:p>
          <a:p>
            <a:pPr indent="0" lvl="0" marL="457200" rtl="0" algn="l">
              <a:lnSpc>
                <a:spcPct val="115000"/>
              </a:lnSpc>
              <a:spcBef>
                <a:spcPts val="0"/>
              </a:spcBef>
              <a:spcAft>
                <a:spcPts val="0"/>
              </a:spcAft>
              <a:buNone/>
            </a:pPr>
            <a:r>
              <a:t/>
            </a:r>
            <a:endParaRPr sz="2100">
              <a:solidFill>
                <a:schemeClr val="dk1"/>
              </a:solidFill>
            </a:endParaRPr>
          </a:p>
          <a:p>
            <a:pPr indent="0" lvl="0" marL="457200" rtl="0" algn="l">
              <a:lnSpc>
                <a:spcPct val="115000"/>
              </a:lnSpc>
              <a:spcBef>
                <a:spcPts val="0"/>
              </a:spcBef>
              <a:spcAft>
                <a:spcPts val="0"/>
              </a:spcAft>
              <a:buNone/>
            </a:pPr>
            <a:r>
              <a:t/>
            </a:r>
            <a:endParaRPr/>
          </a:p>
          <a:p>
            <a:pPr indent="0" lvl="0" marL="228600" rtl="0" algn="l">
              <a:lnSpc>
                <a:spcPct val="115000"/>
              </a:lnSpc>
              <a:spcBef>
                <a:spcPts val="0"/>
              </a:spcBef>
              <a:spcAft>
                <a:spcPts val="0"/>
              </a:spcAft>
              <a:buNone/>
            </a:pPr>
            <a:r>
              <a:t/>
            </a:r>
            <a:endParaRPr sz="800"/>
          </a:p>
          <a:p>
            <a:pPr indent="-101600" lvl="0" marL="228600" rtl="0" algn="l">
              <a:lnSpc>
                <a:spcPct val="120000"/>
              </a:lnSpc>
              <a:spcBef>
                <a:spcPts val="1000"/>
              </a:spcBef>
              <a:spcAft>
                <a:spcPts val="0"/>
              </a:spcAft>
              <a:buSzPct val="90909"/>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ctrTitle"/>
          </p:nvPr>
        </p:nvSpPr>
        <p:spPr>
          <a:xfrm>
            <a:off x="2936488" y="1519652"/>
            <a:ext cx="8500200" cy="1754700"/>
          </a:xfrm>
          <a:prstGeom prst="rect">
            <a:avLst/>
          </a:prstGeom>
          <a:noFill/>
          <a:ln>
            <a:noFill/>
          </a:ln>
        </p:spPr>
        <p:txBody>
          <a:bodyPr anchorCtr="0" anchor="b" bIns="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Gill Sans"/>
              <a:buNone/>
            </a:pPr>
            <a:r>
              <a:rPr lang="en-US"/>
              <a:t>LITERATURE SURVEY</a:t>
            </a:r>
            <a:endParaRPr/>
          </a:p>
        </p:txBody>
      </p:sp>
      <p:grpSp>
        <p:nvGrpSpPr>
          <p:cNvPr id="178" name="Google Shape;178;p21"/>
          <p:cNvGrpSpPr/>
          <p:nvPr/>
        </p:nvGrpSpPr>
        <p:grpSpPr>
          <a:xfrm>
            <a:off x="1658527" y="145038"/>
            <a:ext cx="8426216" cy="949666"/>
            <a:chOff x="1658527" y="145038"/>
            <a:chExt cx="8426216" cy="949666"/>
          </a:xfrm>
        </p:grpSpPr>
        <p:pic>
          <p:nvPicPr>
            <p:cNvPr id="179" name="Google Shape;179;p21"/>
            <p:cNvPicPr preferRelativeResize="0"/>
            <p:nvPr/>
          </p:nvPicPr>
          <p:blipFill rotWithShape="1">
            <a:blip r:embed="rId3">
              <a:alphaModFix/>
            </a:blip>
            <a:srcRect b="0" l="0" r="0" t="0"/>
            <a:stretch/>
          </p:blipFill>
          <p:spPr>
            <a:xfrm>
              <a:off x="1658527" y="169258"/>
              <a:ext cx="1100137" cy="925446"/>
            </a:xfrm>
            <a:prstGeom prst="rect">
              <a:avLst/>
            </a:prstGeom>
            <a:noFill/>
            <a:ln>
              <a:noFill/>
            </a:ln>
          </p:spPr>
        </p:pic>
        <p:sp>
          <p:nvSpPr>
            <p:cNvPr id="180" name="Google Shape;180;p21"/>
            <p:cNvSpPr txBox="1"/>
            <p:nvPr/>
          </p:nvSpPr>
          <p:spPr>
            <a:xfrm>
              <a:off x="2901243" y="145038"/>
              <a:ext cx="718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Vivekanand Education Society’s Institute Of Technology</a:t>
              </a:r>
              <a:endParaRPr/>
            </a:p>
            <a:p>
              <a:pPr indent="0" lvl="0" marL="0" marR="0" rtl="0" algn="ctr">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Department Of Computer Engineering</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